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Oxygen Light"/>
      <p:regular r:id="rId26"/>
      <p:bold r:id="rId27"/>
    </p:embeddedFont>
    <p:embeddedFont>
      <p:font typeface="Oxygen"/>
      <p:regular r:id="rId28"/>
      <p:bold r:id="rId29"/>
    </p:embeddedFont>
    <p:embeddedFont>
      <p:font typeface="Abril Fatface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18B099-3DD1-442C-88FB-9F90CB3CA782}">
  <a:tblStyle styleId="{E318B099-3DD1-442C-88FB-9F90CB3CA78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57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OxygenLight-regular.fntdata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34" Type="http://schemas.openxmlformats.org/officeDocument/2006/relationships/customXml" Target="../customXml/item4.xml"/><Relationship Id="rId25" Type="http://schemas.openxmlformats.org/officeDocument/2006/relationships/slide" Target="slides/slide19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customXml" Target="../customXml/item3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font" Target="fonts/Oxygen-bold.fntdata"/><Relationship Id="rId16" Type="http://schemas.openxmlformats.org/officeDocument/2006/relationships/slide" Target="slides/slide10.xml"/><Relationship Id="rId24" Type="http://schemas.openxmlformats.org/officeDocument/2006/relationships/slide" Target="slides/slide18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2.xml"/><Relationship Id="rId23" Type="http://schemas.openxmlformats.org/officeDocument/2006/relationships/slide" Target="slides/slide17.xml"/><Relationship Id="rId28" Type="http://schemas.openxmlformats.org/officeDocument/2006/relationships/font" Target="fonts/Oxygen-regular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1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font" Target="fonts/OxygenLight-bold.fntdata"/><Relationship Id="rId30" Type="http://schemas.openxmlformats.org/officeDocument/2006/relationships/font" Target="fonts/AbrilFatface-regular.fntdata"/><Relationship Id="rId14" Type="http://schemas.openxmlformats.org/officeDocument/2006/relationships/slide" Target="slides/slide8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d5cc3de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3d5cc3de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f42874fdd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f42874fdd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31153454c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31153454c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00065a85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00065a85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3cf87dfc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13cf87dfc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448ef0548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448ef0548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0065a85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00065a85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5e11d21fd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5e11d21fd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0065a858_0_9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0065a858_0_9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0ef18a7c4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0ef18a7c4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57fab5e6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57fab5e6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9dc489e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9dc489e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76e7e05e9_0_17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76e7e05e9_0_17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76e7e05e9_0_17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76e7e05e9_0_17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58980b9c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58980b9c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a0223a3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a0223a3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3a0223a33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3a0223a33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a0223a33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a0223a33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4725" y="400850"/>
            <a:ext cx="8115300" cy="43434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372052" y="1201775"/>
            <a:ext cx="6399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730850" y="3181925"/>
            <a:ext cx="5682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BIG_NUMBER_1_3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hasCustomPrompt="1" type="title"/>
          </p:nvPr>
        </p:nvSpPr>
        <p:spPr>
          <a:xfrm>
            <a:off x="6395719" y="948932"/>
            <a:ext cx="11391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/>
          <p:nvPr>
            <p:ph idx="2"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3" type="ctrTitle"/>
          </p:nvPr>
        </p:nvSpPr>
        <p:spPr>
          <a:xfrm>
            <a:off x="5756156" y="1414183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5729500" y="1654592"/>
            <a:ext cx="2471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hasCustomPrompt="1" idx="4" type="title"/>
          </p:nvPr>
        </p:nvSpPr>
        <p:spPr>
          <a:xfrm>
            <a:off x="6395719" y="3460603"/>
            <a:ext cx="11391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/>
          <p:nvPr>
            <p:ph idx="5" type="ctrTitle"/>
          </p:nvPr>
        </p:nvSpPr>
        <p:spPr>
          <a:xfrm>
            <a:off x="5756156" y="3925854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6" type="subTitle"/>
          </p:nvPr>
        </p:nvSpPr>
        <p:spPr>
          <a:xfrm>
            <a:off x="5729500" y="4166263"/>
            <a:ext cx="2471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hasCustomPrompt="1" idx="7" type="title"/>
          </p:nvPr>
        </p:nvSpPr>
        <p:spPr>
          <a:xfrm>
            <a:off x="6395719" y="2208324"/>
            <a:ext cx="11391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/>
          <p:nvPr>
            <p:ph idx="8" type="ctrTitle"/>
          </p:nvPr>
        </p:nvSpPr>
        <p:spPr>
          <a:xfrm>
            <a:off x="5756156" y="2673575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9" type="subTitle"/>
          </p:nvPr>
        </p:nvSpPr>
        <p:spPr>
          <a:xfrm>
            <a:off x="5729500" y="2913984"/>
            <a:ext cx="2471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LISTS">
  <p:cSld name="BIG_NUMBER_1_1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2588450" y="2038250"/>
            <a:ext cx="2777400" cy="24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5530745" y="2038250"/>
            <a:ext cx="2777400" cy="24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3" type="ctrTitle"/>
          </p:nvPr>
        </p:nvSpPr>
        <p:spPr>
          <a:xfrm>
            <a:off x="2768006" y="1566400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4" type="ctrTitle"/>
          </p:nvPr>
        </p:nvSpPr>
        <p:spPr>
          <a:xfrm>
            <a:off x="5710306" y="1566400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IG_NUMBER_1_2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2" type="ctrTitle"/>
          </p:nvPr>
        </p:nvSpPr>
        <p:spPr>
          <a:xfrm>
            <a:off x="4152132" y="14675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4113132" y="17515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3"/>
          <p:cNvSpPr txBox="1"/>
          <p:nvPr>
            <p:ph idx="3" type="ctrTitle"/>
          </p:nvPr>
        </p:nvSpPr>
        <p:spPr>
          <a:xfrm>
            <a:off x="4152132" y="25343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4" type="subTitle"/>
          </p:nvPr>
        </p:nvSpPr>
        <p:spPr>
          <a:xfrm>
            <a:off x="4113132" y="28183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13"/>
          <p:cNvSpPr txBox="1"/>
          <p:nvPr>
            <p:ph idx="5" type="ctrTitle"/>
          </p:nvPr>
        </p:nvSpPr>
        <p:spPr>
          <a:xfrm>
            <a:off x="6274078" y="14675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6" type="subTitle"/>
          </p:nvPr>
        </p:nvSpPr>
        <p:spPr>
          <a:xfrm>
            <a:off x="6274078" y="17515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3"/>
          <p:cNvSpPr txBox="1"/>
          <p:nvPr>
            <p:ph idx="7" type="ctrTitle"/>
          </p:nvPr>
        </p:nvSpPr>
        <p:spPr>
          <a:xfrm>
            <a:off x="6274078" y="25343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8" type="subTitle"/>
          </p:nvPr>
        </p:nvSpPr>
        <p:spPr>
          <a:xfrm>
            <a:off x="6274078" y="28183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13"/>
          <p:cNvSpPr txBox="1"/>
          <p:nvPr>
            <p:ph idx="9" type="ctrTitle"/>
          </p:nvPr>
        </p:nvSpPr>
        <p:spPr>
          <a:xfrm>
            <a:off x="4152132" y="36011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3" type="subTitle"/>
          </p:nvPr>
        </p:nvSpPr>
        <p:spPr>
          <a:xfrm>
            <a:off x="4113132" y="38851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13"/>
          <p:cNvSpPr txBox="1"/>
          <p:nvPr>
            <p:ph idx="14" type="ctrTitle"/>
          </p:nvPr>
        </p:nvSpPr>
        <p:spPr>
          <a:xfrm>
            <a:off x="6274078" y="36011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5" type="subTitle"/>
          </p:nvPr>
        </p:nvSpPr>
        <p:spPr>
          <a:xfrm>
            <a:off x="6274078" y="38851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3">
  <p:cSld name="BIG_NUMBER_1_2_1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2" type="ctrTitle"/>
          </p:nvPr>
        </p:nvSpPr>
        <p:spPr>
          <a:xfrm>
            <a:off x="790539" y="2698213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" type="subTitle"/>
          </p:nvPr>
        </p:nvSpPr>
        <p:spPr>
          <a:xfrm>
            <a:off x="771075" y="2982138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4"/>
          <p:cNvSpPr txBox="1"/>
          <p:nvPr>
            <p:ph idx="3" type="ctrTitle"/>
          </p:nvPr>
        </p:nvSpPr>
        <p:spPr>
          <a:xfrm>
            <a:off x="2722896" y="2698213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4" type="subTitle"/>
          </p:nvPr>
        </p:nvSpPr>
        <p:spPr>
          <a:xfrm>
            <a:off x="2703432" y="2982138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14"/>
          <p:cNvSpPr txBox="1"/>
          <p:nvPr>
            <p:ph idx="5" type="ctrTitle"/>
          </p:nvPr>
        </p:nvSpPr>
        <p:spPr>
          <a:xfrm>
            <a:off x="4655242" y="2698213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6" type="subTitle"/>
          </p:nvPr>
        </p:nvSpPr>
        <p:spPr>
          <a:xfrm>
            <a:off x="4635778" y="2982138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14"/>
          <p:cNvSpPr txBox="1"/>
          <p:nvPr>
            <p:ph idx="7" type="ctrTitle"/>
          </p:nvPr>
        </p:nvSpPr>
        <p:spPr>
          <a:xfrm>
            <a:off x="6587592" y="2698213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8" type="subTitle"/>
          </p:nvPr>
        </p:nvSpPr>
        <p:spPr>
          <a:xfrm>
            <a:off x="6568128" y="2982138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BIG_NUMBER_1_2_1_2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2" type="ctrTitle"/>
          </p:nvPr>
        </p:nvSpPr>
        <p:spPr>
          <a:xfrm>
            <a:off x="743254" y="16607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720000" y="1944700"/>
            <a:ext cx="21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15"/>
          <p:cNvSpPr txBox="1"/>
          <p:nvPr>
            <p:ph idx="3" type="ctrTitle"/>
          </p:nvPr>
        </p:nvSpPr>
        <p:spPr>
          <a:xfrm>
            <a:off x="743259" y="2942850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4" type="subTitle"/>
          </p:nvPr>
        </p:nvSpPr>
        <p:spPr>
          <a:xfrm>
            <a:off x="720005" y="3226775"/>
            <a:ext cx="21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2">
  <p:cSld name="BIG_NUMBER_1_2_1_2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2" type="ctrTitle"/>
          </p:nvPr>
        </p:nvSpPr>
        <p:spPr>
          <a:xfrm>
            <a:off x="4931666" y="33836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" type="subTitle"/>
          </p:nvPr>
        </p:nvSpPr>
        <p:spPr>
          <a:xfrm>
            <a:off x="4908413" y="3667600"/>
            <a:ext cx="21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16"/>
          <p:cNvSpPr txBox="1"/>
          <p:nvPr>
            <p:ph idx="3" type="ctrTitle"/>
          </p:nvPr>
        </p:nvSpPr>
        <p:spPr>
          <a:xfrm>
            <a:off x="2102746" y="33836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4" type="subTitle"/>
          </p:nvPr>
        </p:nvSpPr>
        <p:spPr>
          <a:xfrm>
            <a:off x="2079493" y="3667600"/>
            <a:ext cx="21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AND CREDITS">
  <p:cSld name="BIG_NUMBER_1_1_1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4474450" y="1861775"/>
            <a:ext cx="3116700" cy="16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17"/>
          <p:cNvSpPr txBox="1"/>
          <p:nvPr/>
        </p:nvSpPr>
        <p:spPr>
          <a:xfrm>
            <a:off x="5098225" y="3366000"/>
            <a:ext cx="24930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b="1" lang="en" sz="800">
                <a:solidFill>
                  <a:schemeClr val="dk1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800">
              <a:solidFill>
                <a:schemeClr val="dk1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b="1" sz="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 2">
  <p:cSld name="BIG_NUMBER_1_1_2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720000" y="1381075"/>
            <a:ext cx="330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2" type="body"/>
          </p:nvPr>
        </p:nvSpPr>
        <p:spPr>
          <a:xfrm>
            <a:off x="4409775" y="1381075"/>
            <a:ext cx="330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_1"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">
  <p:cSld name="BIG_NUMBER_1_1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720000" y="1381075"/>
            <a:ext cx="597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IG_NUMBER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hasCustomPrompt="1" type="title"/>
          </p:nvPr>
        </p:nvSpPr>
        <p:spPr>
          <a:xfrm>
            <a:off x="1149900" y="143475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/>
          <p:nvPr>
            <p:ph idx="2"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3" type="ctrTitle"/>
          </p:nvPr>
        </p:nvSpPr>
        <p:spPr>
          <a:xfrm>
            <a:off x="592050" y="18978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568800" y="218180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4"/>
          <p:cNvSpPr txBox="1"/>
          <p:nvPr>
            <p:ph hasCustomPrompt="1" idx="4" type="title"/>
          </p:nvPr>
        </p:nvSpPr>
        <p:spPr>
          <a:xfrm>
            <a:off x="1149900" y="297440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/>
          <p:nvPr>
            <p:ph idx="5" type="ctrTitle"/>
          </p:nvPr>
        </p:nvSpPr>
        <p:spPr>
          <a:xfrm>
            <a:off x="592050" y="34375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6" type="subTitle"/>
          </p:nvPr>
        </p:nvSpPr>
        <p:spPr>
          <a:xfrm>
            <a:off x="568800" y="372145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" name="Google Shape;23;p4"/>
          <p:cNvSpPr txBox="1"/>
          <p:nvPr>
            <p:ph hasCustomPrompt="1" idx="7" type="title"/>
          </p:nvPr>
        </p:nvSpPr>
        <p:spPr>
          <a:xfrm>
            <a:off x="3305700" y="143475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/>
          <p:nvPr>
            <p:ph idx="8" type="ctrTitle"/>
          </p:nvPr>
        </p:nvSpPr>
        <p:spPr>
          <a:xfrm>
            <a:off x="2747850" y="18978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9" type="subTitle"/>
          </p:nvPr>
        </p:nvSpPr>
        <p:spPr>
          <a:xfrm>
            <a:off x="2724600" y="218180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6" name="Google Shape;26;p4"/>
          <p:cNvSpPr txBox="1"/>
          <p:nvPr>
            <p:ph hasCustomPrompt="1" idx="13" type="title"/>
          </p:nvPr>
        </p:nvSpPr>
        <p:spPr>
          <a:xfrm>
            <a:off x="3305700" y="297440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/>
          <p:nvPr>
            <p:ph idx="14" type="ctrTitle"/>
          </p:nvPr>
        </p:nvSpPr>
        <p:spPr>
          <a:xfrm>
            <a:off x="2747850" y="34375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5" type="subTitle"/>
          </p:nvPr>
        </p:nvSpPr>
        <p:spPr>
          <a:xfrm>
            <a:off x="2724600" y="372145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9" name="Google Shape;29;p4"/>
          <p:cNvSpPr txBox="1"/>
          <p:nvPr>
            <p:ph hasCustomPrompt="1" idx="16" type="title"/>
          </p:nvPr>
        </p:nvSpPr>
        <p:spPr>
          <a:xfrm>
            <a:off x="5470096" y="143475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/>
          <p:nvPr>
            <p:ph idx="17" type="ctrTitle"/>
          </p:nvPr>
        </p:nvSpPr>
        <p:spPr>
          <a:xfrm>
            <a:off x="4912246" y="18978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8" type="subTitle"/>
          </p:nvPr>
        </p:nvSpPr>
        <p:spPr>
          <a:xfrm>
            <a:off x="4888996" y="218180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4"/>
          <p:cNvSpPr txBox="1"/>
          <p:nvPr>
            <p:ph hasCustomPrompt="1" idx="19" type="title"/>
          </p:nvPr>
        </p:nvSpPr>
        <p:spPr>
          <a:xfrm>
            <a:off x="5470096" y="297440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/>
          <p:nvPr>
            <p:ph idx="20" type="ctrTitle"/>
          </p:nvPr>
        </p:nvSpPr>
        <p:spPr>
          <a:xfrm>
            <a:off x="4912246" y="34375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21" type="subTitle"/>
          </p:nvPr>
        </p:nvSpPr>
        <p:spPr>
          <a:xfrm>
            <a:off x="4888996" y="372145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BIG_NUMBER_1_1_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ctrTitle"/>
          </p:nvPr>
        </p:nvSpPr>
        <p:spPr>
          <a:xfrm>
            <a:off x="1870200" y="2127525"/>
            <a:ext cx="54036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3013650" y="2454225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hasCustomPrompt="1" idx="2" type="title"/>
          </p:nvPr>
        </p:nvSpPr>
        <p:spPr>
          <a:xfrm>
            <a:off x="3897150" y="1361375"/>
            <a:ext cx="13497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BIG_NUMBER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3013650" y="3216225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BIG_NUMBER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IG_NUMBER_1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2" type="ctrTitle"/>
          </p:nvPr>
        </p:nvSpPr>
        <p:spPr>
          <a:xfrm>
            <a:off x="1209150" y="28943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1304250" y="3178250"/>
            <a:ext cx="191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8"/>
          <p:cNvSpPr txBox="1"/>
          <p:nvPr>
            <p:ph idx="3" type="ctrTitle"/>
          </p:nvPr>
        </p:nvSpPr>
        <p:spPr>
          <a:xfrm>
            <a:off x="3517350" y="28943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612450" y="3178250"/>
            <a:ext cx="191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8"/>
          <p:cNvSpPr txBox="1"/>
          <p:nvPr>
            <p:ph idx="5" type="ctrTitle"/>
          </p:nvPr>
        </p:nvSpPr>
        <p:spPr>
          <a:xfrm>
            <a:off x="5825550" y="28943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5920650" y="3178250"/>
            <a:ext cx="191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BIG_NUMBER_1_2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2" type="ctrTitle"/>
          </p:nvPr>
        </p:nvSpPr>
        <p:spPr>
          <a:xfrm>
            <a:off x="790539" y="18485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771075" y="21325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9"/>
          <p:cNvSpPr txBox="1"/>
          <p:nvPr>
            <p:ph idx="3" type="ctrTitle"/>
          </p:nvPr>
        </p:nvSpPr>
        <p:spPr>
          <a:xfrm>
            <a:off x="2722896" y="28391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4" type="subTitle"/>
          </p:nvPr>
        </p:nvSpPr>
        <p:spPr>
          <a:xfrm>
            <a:off x="2703432" y="31231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5" type="ctrTitle"/>
          </p:nvPr>
        </p:nvSpPr>
        <p:spPr>
          <a:xfrm>
            <a:off x="4655242" y="18485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6" type="subTitle"/>
          </p:nvPr>
        </p:nvSpPr>
        <p:spPr>
          <a:xfrm>
            <a:off x="4635778" y="21325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9"/>
          <p:cNvSpPr txBox="1"/>
          <p:nvPr>
            <p:ph idx="7" type="ctrTitle"/>
          </p:nvPr>
        </p:nvSpPr>
        <p:spPr>
          <a:xfrm>
            <a:off x="6587592" y="28391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8" type="subTitle"/>
          </p:nvPr>
        </p:nvSpPr>
        <p:spPr>
          <a:xfrm>
            <a:off x="6568128" y="31231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2.png"/><Relationship Id="rId9" Type="http://schemas.openxmlformats.org/officeDocument/2006/relationships/image" Target="../media/image51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45.png"/><Relationship Id="rId8" Type="http://schemas.openxmlformats.org/officeDocument/2006/relationships/image" Target="../media/image4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jpg"/><Relationship Id="rId4" Type="http://schemas.openxmlformats.org/officeDocument/2006/relationships/image" Target="../media/image4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hyperlink" Target="https://sac.edu/StudentServices/thrivecenter/Pages/default.aspx" TargetMode="External"/><Relationship Id="rId5" Type="http://schemas.openxmlformats.org/officeDocument/2006/relationships/hyperlink" Target="https://cm.maxient.com/reportingform.php?RanchoSantiagoCCD&amp;layout_id=15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3.png"/><Relationship Id="rId9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://drive.google.com/file/d/1lN4OGivwYmAvgKsfKEBQGmXyNVDMkx3i/view" TargetMode="External"/><Relationship Id="rId10" Type="http://schemas.openxmlformats.org/officeDocument/2006/relationships/image" Target="../media/image41.jp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3.png"/><Relationship Id="rId9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3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ctrTitle"/>
          </p:nvPr>
        </p:nvSpPr>
        <p:spPr>
          <a:xfrm>
            <a:off x="4258175" y="2464300"/>
            <a:ext cx="34023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</a:rPr>
              <a:t>Services &amp; Resources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3228775" y="4311925"/>
            <a:ext cx="5682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Created &amp; Presented by: The Fainbarg Chase Thrive Center Staff</a:t>
            </a:r>
            <a:endParaRPr sz="1200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1575" y="0"/>
            <a:ext cx="1998375" cy="31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9745" y="2643400"/>
            <a:ext cx="1109925" cy="126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0452" y="3981975"/>
            <a:ext cx="1109925" cy="120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55035">
            <a:off x="7066130" y="-826565"/>
            <a:ext cx="2500839" cy="247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69999">
            <a:off x="515588" y="4212270"/>
            <a:ext cx="977225" cy="99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0951" y="-116462"/>
            <a:ext cx="1165324" cy="105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21433">
            <a:off x="-29871" y="1948361"/>
            <a:ext cx="1649503" cy="346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83023" y="3954975"/>
            <a:ext cx="1374378" cy="12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20523" y="1435815"/>
            <a:ext cx="1109925" cy="132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44173" y="687136"/>
            <a:ext cx="3005325" cy="30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146916" y="3887755"/>
            <a:ext cx="1664400" cy="1401000"/>
          </a:xfrm>
          <a:prstGeom prst="ellipse">
            <a:avLst/>
          </a:prstGeom>
          <a:solidFill>
            <a:srgbClr val="FCEEC1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630375" y="316225"/>
            <a:ext cx="63903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D44F4F"/>
                </a:solidFill>
                <a:latin typeface="Abril Fatface"/>
                <a:ea typeface="Abril Fatface"/>
                <a:cs typeface="Abril Fatface"/>
                <a:sym typeface="Abril Fatface"/>
              </a:rPr>
              <a:t>CalFresh Application Assistance</a:t>
            </a:r>
            <a:endParaRPr sz="3000">
              <a:solidFill>
                <a:srgbClr val="D44F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8025" y="3703800"/>
            <a:ext cx="1315598" cy="135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16455" y="4305167"/>
            <a:ext cx="2072917" cy="1352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30"/>
          <p:cNvCxnSpPr/>
          <p:nvPr/>
        </p:nvCxnSpPr>
        <p:spPr>
          <a:xfrm>
            <a:off x="6507725" y="682125"/>
            <a:ext cx="2672400" cy="13200"/>
          </a:xfrm>
          <a:prstGeom prst="straightConnector1">
            <a:avLst/>
          </a:prstGeom>
          <a:noFill/>
          <a:ln cap="flat" cmpd="sng" w="76200">
            <a:solidFill>
              <a:srgbClr val="D44F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30"/>
          <p:cNvSpPr txBox="1"/>
          <p:nvPr/>
        </p:nvSpPr>
        <p:spPr>
          <a:xfrm>
            <a:off x="982350" y="1117250"/>
            <a:ext cx="717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2400"/>
              <a:buFont typeface="Oxygen"/>
              <a:buChar char="●"/>
            </a:pPr>
            <a:r>
              <a:rPr b="1" lang="en" sz="24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NEW WAY FOR STUDENTS TO BE ELIGIBLE</a:t>
            </a:r>
            <a:endParaRPr b="1" sz="24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4327" y="92000"/>
            <a:ext cx="1994352" cy="123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0645" y="204300"/>
            <a:ext cx="2061707" cy="20992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/>
        </p:nvSpPr>
        <p:spPr>
          <a:xfrm>
            <a:off x="1518325" y="1671350"/>
            <a:ext cx="6064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highlight>
                  <a:srgbClr val="FFFF00"/>
                </a:highlight>
                <a:latin typeface="Oxygen"/>
                <a:ea typeface="Oxygen"/>
                <a:cs typeface="Oxygen"/>
                <a:sym typeface="Oxygen"/>
              </a:rPr>
              <a:t>*Local Programs that Improve Employability (LPIE)</a:t>
            </a:r>
            <a:endParaRPr b="1" sz="1900">
              <a:highlight>
                <a:srgbClr val="FFFF00"/>
              </a:highlight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2495350" y="2148350"/>
            <a:ext cx="3953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Char char="●"/>
            </a:pPr>
            <a:r>
              <a:rPr b="1" lang="en" sz="1650">
                <a:solidFill>
                  <a:srgbClr val="333333"/>
                </a:solidFill>
                <a:highlight>
                  <a:srgbClr val="FFFFFF"/>
                </a:highlight>
              </a:rPr>
              <a:t>Adult Basic Education</a:t>
            </a:r>
            <a:endParaRPr b="1" sz="16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Char char="●"/>
            </a:pPr>
            <a:r>
              <a:rPr b="1" lang="en" sz="1650">
                <a:solidFill>
                  <a:srgbClr val="333333"/>
                </a:solidFill>
                <a:highlight>
                  <a:srgbClr val="FFFFFF"/>
                </a:highlight>
              </a:rPr>
              <a:t>Career &amp; Technical Education</a:t>
            </a:r>
            <a:endParaRPr b="1" sz="16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Char char="●"/>
            </a:pPr>
            <a:r>
              <a:rPr b="1" lang="en" sz="1650">
                <a:solidFill>
                  <a:srgbClr val="333333"/>
                </a:solidFill>
                <a:highlight>
                  <a:srgbClr val="FFFFFF"/>
                </a:highlight>
              </a:rPr>
              <a:t>English Language Acquisition</a:t>
            </a:r>
            <a:endParaRPr b="1" sz="16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Char char="●"/>
            </a:pPr>
            <a:r>
              <a:rPr b="1" lang="en" sz="1650">
                <a:solidFill>
                  <a:srgbClr val="333333"/>
                </a:solidFill>
                <a:highlight>
                  <a:srgbClr val="FFFFFF"/>
                </a:highlight>
              </a:rPr>
              <a:t>Work Readiness Training</a:t>
            </a:r>
            <a:endParaRPr b="1" sz="16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50"/>
              <a:buChar char="●"/>
            </a:pPr>
            <a:r>
              <a:rPr b="1" lang="en" sz="1650">
                <a:solidFill>
                  <a:srgbClr val="333333"/>
                </a:solidFill>
                <a:highlight>
                  <a:srgbClr val="FFFFFF"/>
                </a:highlight>
              </a:rPr>
              <a:t>Work Experience</a:t>
            </a:r>
            <a:endParaRPr b="1" sz="16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1352975" y="3782750"/>
            <a:ext cx="6678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xygen"/>
              <a:buAutoNum type="arabicPeriod"/>
            </a:pPr>
            <a:r>
              <a:rPr b="1" lang="en" sz="1700">
                <a:latin typeface="Oxygen"/>
                <a:ea typeface="Oxygen"/>
                <a:cs typeface="Oxygen"/>
                <a:sym typeface="Oxygen"/>
              </a:rPr>
              <a:t>Programs are currently pending to be approved.</a:t>
            </a:r>
            <a:endParaRPr b="1" sz="1700">
              <a:latin typeface="Oxygen"/>
              <a:ea typeface="Oxygen"/>
              <a:cs typeface="Oxygen"/>
              <a:sym typeface="Oxyge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xygen"/>
              <a:buAutoNum type="arabicPeriod"/>
            </a:pPr>
            <a:r>
              <a:rPr b="1" lang="en" sz="1700">
                <a:latin typeface="Oxygen"/>
                <a:ea typeface="Oxygen"/>
                <a:cs typeface="Oxygen"/>
                <a:sym typeface="Oxygen"/>
              </a:rPr>
              <a:t>Once approved, our office will communicate with you!</a:t>
            </a:r>
            <a:endParaRPr b="1" sz="1700">
              <a:latin typeface="Oxygen"/>
              <a:ea typeface="Oxygen"/>
              <a:cs typeface="Oxygen"/>
              <a:sym typeface="Oxygen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xygen"/>
              <a:buAutoNum type="arabicPeriod"/>
            </a:pPr>
            <a:r>
              <a:rPr b="1" lang="en" sz="1700">
                <a:latin typeface="Oxygen"/>
                <a:ea typeface="Oxygen"/>
                <a:cs typeface="Oxygen"/>
                <a:sym typeface="Oxygen"/>
              </a:rPr>
              <a:t>Students in these programs can apply for CalFresh!</a:t>
            </a:r>
            <a:endParaRPr b="1" sz="1700"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ctrTitle"/>
          </p:nvPr>
        </p:nvSpPr>
        <p:spPr>
          <a:xfrm>
            <a:off x="615225" y="333450"/>
            <a:ext cx="63903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Emergency Housing Assistance</a:t>
            </a:r>
            <a:endParaRPr sz="3000"/>
          </a:p>
        </p:txBody>
      </p:sp>
      <p:cxnSp>
        <p:nvCxnSpPr>
          <p:cNvPr id="254" name="Google Shape;254;p31"/>
          <p:cNvCxnSpPr/>
          <p:nvPr/>
        </p:nvCxnSpPr>
        <p:spPr>
          <a:xfrm>
            <a:off x="6507725" y="682125"/>
            <a:ext cx="2672400" cy="13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31"/>
          <p:cNvSpPr txBox="1"/>
          <p:nvPr/>
        </p:nvSpPr>
        <p:spPr>
          <a:xfrm>
            <a:off x="4453950" y="2202300"/>
            <a:ext cx="413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xygen"/>
              <a:buChar char="●"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Shelter and Housing Referrals</a:t>
            </a:r>
            <a:endParaRPr b="1" sz="18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xygen"/>
              <a:buChar char="●"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Partner Non-Profit Agencies</a:t>
            </a:r>
            <a:endParaRPr b="1" sz="18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048" y="1063375"/>
            <a:ext cx="2962450" cy="11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800" y="2333425"/>
            <a:ext cx="2552950" cy="14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350" y="4023926"/>
            <a:ext cx="3615451" cy="5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type="ctrTitle"/>
          </p:nvPr>
        </p:nvSpPr>
        <p:spPr>
          <a:xfrm>
            <a:off x="615225" y="333450"/>
            <a:ext cx="63903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Emergency Aid Assistance</a:t>
            </a:r>
            <a:endParaRPr sz="3000"/>
          </a:p>
        </p:txBody>
      </p:sp>
      <p:cxnSp>
        <p:nvCxnSpPr>
          <p:cNvPr id="264" name="Google Shape;264;p32"/>
          <p:cNvCxnSpPr/>
          <p:nvPr/>
        </p:nvCxnSpPr>
        <p:spPr>
          <a:xfrm>
            <a:off x="6507725" y="682125"/>
            <a:ext cx="2672400" cy="13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32"/>
          <p:cNvSpPr txBox="1"/>
          <p:nvPr/>
        </p:nvSpPr>
        <p:spPr>
          <a:xfrm>
            <a:off x="528575" y="1209850"/>
            <a:ext cx="7195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xygen"/>
              <a:buChar char="●"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Assist with access to food (via grocery benefit gift card)	</a:t>
            </a:r>
            <a:endParaRPr b="1" sz="18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xygen"/>
              <a:buChar char="○"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Especially for students who are not eligible for CalFresh</a:t>
            </a:r>
            <a:endParaRPr b="1" sz="18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xygen"/>
              <a:buChar char="●"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Housing Assistance</a:t>
            </a:r>
            <a:endParaRPr b="1" sz="18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xygen"/>
              <a:buChar char="○"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Facing eviction</a:t>
            </a:r>
            <a:endParaRPr b="1" sz="18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xygen"/>
              <a:buChar char="○"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Past due rental payments</a:t>
            </a:r>
            <a:endParaRPr b="1" sz="18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xygen"/>
              <a:buChar char="●"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Cost of Living Expenses impacting basic needs </a:t>
            </a:r>
            <a:endParaRPr b="1" sz="18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xygen"/>
              <a:buChar char="○"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Multiple missed utilities payments</a:t>
            </a:r>
            <a:endParaRPr b="1" sz="18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66" name="Google Shape;2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900" y="2210525"/>
            <a:ext cx="2266199" cy="226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 rotWithShape="1">
          <a:blip r:embed="rId4">
            <a:alphaModFix/>
          </a:blip>
          <a:srcRect b="6141" l="13566" r="16247" t="11316"/>
          <a:stretch/>
        </p:blipFill>
        <p:spPr>
          <a:xfrm>
            <a:off x="157550" y="3301775"/>
            <a:ext cx="1654100" cy="17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/>
          <p:nvPr/>
        </p:nvSpPr>
        <p:spPr>
          <a:xfrm>
            <a:off x="720000" y="1054175"/>
            <a:ext cx="3750600" cy="25962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3"/>
          <p:cNvSpPr/>
          <p:nvPr/>
        </p:nvSpPr>
        <p:spPr>
          <a:xfrm>
            <a:off x="5152650" y="2665750"/>
            <a:ext cx="3502800" cy="22179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3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Hygiene Support</a:t>
            </a:r>
            <a:endParaRPr sz="3000"/>
          </a:p>
        </p:txBody>
      </p:sp>
      <p:cxnSp>
        <p:nvCxnSpPr>
          <p:cNvPr id="275" name="Google Shape;275;p33"/>
          <p:cNvCxnSpPr/>
          <p:nvPr/>
        </p:nvCxnSpPr>
        <p:spPr>
          <a:xfrm>
            <a:off x="3788500" y="682125"/>
            <a:ext cx="5366400" cy="13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6" name="Google Shape;276;p33"/>
          <p:cNvPicPr preferRelativeResize="0"/>
          <p:nvPr/>
        </p:nvPicPr>
        <p:blipFill rotWithShape="1">
          <a:blip r:embed="rId3">
            <a:alphaModFix/>
          </a:blip>
          <a:srcRect b="10680" l="16287" r="17041" t="9434"/>
          <a:stretch/>
        </p:blipFill>
        <p:spPr>
          <a:xfrm>
            <a:off x="949938" y="1216725"/>
            <a:ext cx="3290726" cy="22180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7" name="Google Shape;277;p33"/>
          <p:cNvPicPr preferRelativeResize="0"/>
          <p:nvPr/>
        </p:nvPicPr>
        <p:blipFill rotWithShape="1">
          <a:blip r:embed="rId4">
            <a:alphaModFix/>
          </a:blip>
          <a:srcRect b="11258" l="15013" r="2992" t="15588"/>
          <a:stretch/>
        </p:blipFill>
        <p:spPr>
          <a:xfrm rot="5400000">
            <a:off x="5945025" y="2281425"/>
            <a:ext cx="1882950" cy="2986552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8" name="Google Shape;278;p33"/>
          <p:cNvSpPr txBox="1"/>
          <p:nvPr/>
        </p:nvSpPr>
        <p:spPr>
          <a:xfrm>
            <a:off x="5386500" y="14496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Hygiene Kits</a:t>
            </a:r>
            <a:endParaRPr sz="1800">
              <a:solidFill>
                <a:schemeClr val="dk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>
            <p:ph type="ctrTitle"/>
          </p:nvPr>
        </p:nvSpPr>
        <p:spPr>
          <a:xfrm>
            <a:off x="395825" y="80450"/>
            <a:ext cx="7492500" cy="14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Basic Needs Resource Request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For Students</a:t>
            </a:r>
            <a:endParaRPr sz="3000"/>
          </a:p>
        </p:txBody>
      </p:sp>
      <p:cxnSp>
        <p:nvCxnSpPr>
          <p:cNvPr id="284" name="Google Shape;284;p34"/>
          <p:cNvCxnSpPr/>
          <p:nvPr/>
        </p:nvCxnSpPr>
        <p:spPr>
          <a:xfrm>
            <a:off x="3620700" y="1218400"/>
            <a:ext cx="5523300" cy="13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50" y="1560050"/>
            <a:ext cx="4992749" cy="33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4"/>
          <p:cNvSpPr txBox="1"/>
          <p:nvPr/>
        </p:nvSpPr>
        <p:spPr>
          <a:xfrm>
            <a:off x="5424000" y="2376725"/>
            <a:ext cx="3000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https://sac.edu/StudentServices/thrivecenter/Pages/default.aspx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 Link Here: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https://cm.maxient.com/reportingform.php?RanchoSantiagoCCD&amp;layout_id=15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Hygiene Support</a:t>
            </a:r>
            <a:endParaRPr sz="3000"/>
          </a:p>
        </p:txBody>
      </p:sp>
      <p:cxnSp>
        <p:nvCxnSpPr>
          <p:cNvPr id="292" name="Google Shape;292;p35"/>
          <p:cNvCxnSpPr/>
          <p:nvPr/>
        </p:nvCxnSpPr>
        <p:spPr>
          <a:xfrm>
            <a:off x="3788500" y="682125"/>
            <a:ext cx="5366400" cy="13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3" name="Google Shape;293;p35"/>
          <p:cNvPicPr preferRelativeResize="0"/>
          <p:nvPr/>
        </p:nvPicPr>
        <p:blipFill rotWithShape="1">
          <a:blip r:embed="rId3">
            <a:alphaModFix/>
          </a:blip>
          <a:srcRect b="14511" l="0" r="0" t="29697"/>
          <a:stretch/>
        </p:blipFill>
        <p:spPr>
          <a:xfrm>
            <a:off x="0" y="1250550"/>
            <a:ext cx="5111698" cy="36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5"/>
          <p:cNvSpPr txBox="1"/>
          <p:nvPr/>
        </p:nvSpPr>
        <p:spPr>
          <a:xfrm>
            <a:off x="4858600" y="1357025"/>
            <a:ext cx="4296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Our Diaper Program provides</a:t>
            </a:r>
            <a:endParaRPr b="1" sz="18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2323"/>
                </a:solidFill>
                <a:highlight>
                  <a:srgbClr val="FFFF00"/>
                </a:highlight>
                <a:latin typeface="Oxygen"/>
                <a:ea typeface="Oxygen"/>
                <a:cs typeface="Oxygen"/>
                <a:sym typeface="Oxygen"/>
              </a:rPr>
              <a:t>75 diapers per month!</a:t>
            </a:r>
            <a:endParaRPr b="1" sz="1800">
              <a:solidFill>
                <a:srgbClr val="A42323"/>
              </a:solidFill>
              <a:highlight>
                <a:srgbClr val="FFFF00"/>
              </a:highlight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We provide sizes:</a:t>
            </a:r>
            <a:endParaRPr b="1" sz="18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1800"/>
              <a:buFont typeface="Oxygen"/>
              <a:buChar char="●"/>
            </a:pPr>
            <a:r>
              <a:rPr b="1" lang="en" sz="18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Size 0 - 6</a:t>
            </a:r>
            <a:endParaRPr b="1" sz="18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1800"/>
              <a:buFont typeface="Oxygen"/>
              <a:buChar char="●"/>
            </a:pPr>
            <a:r>
              <a:rPr b="1" lang="en" sz="18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Med, Large, XLarge Pull-Ups</a:t>
            </a:r>
            <a:endParaRPr b="1" sz="1600">
              <a:solidFill>
                <a:srgbClr val="666666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Sign-up for Fall 2023 program</a:t>
            </a:r>
            <a:endParaRPr b="1" sz="18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0000"/>
                </a:solidFill>
                <a:latin typeface="Oxygen"/>
                <a:ea typeface="Oxygen"/>
                <a:cs typeface="Oxygen"/>
                <a:sym typeface="Oxygen"/>
              </a:rPr>
              <a:t>Begins August 1 - 25</a:t>
            </a:r>
            <a:endParaRPr b="1" sz="1800" u="sng">
              <a:solidFill>
                <a:srgbClr val="FF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to receive diapers in September!</a:t>
            </a:r>
            <a:endParaRPr b="1" sz="18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Career Closet</a:t>
            </a:r>
            <a:endParaRPr sz="3000"/>
          </a:p>
        </p:txBody>
      </p:sp>
      <p:cxnSp>
        <p:nvCxnSpPr>
          <p:cNvPr id="300" name="Google Shape;300;p36"/>
          <p:cNvCxnSpPr/>
          <p:nvPr/>
        </p:nvCxnSpPr>
        <p:spPr>
          <a:xfrm>
            <a:off x="3650225" y="682125"/>
            <a:ext cx="5523300" cy="13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36"/>
          <p:cNvSpPr txBox="1"/>
          <p:nvPr/>
        </p:nvSpPr>
        <p:spPr>
          <a:xfrm>
            <a:off x="811500" y="1230125"/>
            <a:ext cx="270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Helping you THRIVE in your career goals!</a:t>
            </a:r>
            <a:endParaRPr sz="1800">
              <a:solidFill>
                <a:schemeClr val="dk1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pic>
        <p:nvPicPr>
          <p:cNvPr id="302" name="Google Shape;302;p36"/>
          <p:cNvPicPr preferRelativeResize="0"/>
          <p:nvPr/>
        </p:nvPicPr>
        <p:blipFill rotWithShape="1">
          <a:blip r:embed="rId3">
            <a:alphaModFix/>
          </a:blip>
          <a:srcRect b="31394" l="0" r="0" t="0"/>
          <a:stretch/>
        </p:blipFill>
        <p:spPr>
          <a:xfrm>
            <a:off x="4329000" y="862175"/>
            <a:ext cx="4716074" cy="418847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6"/>
          <p:cNvSpPr txBox="1"/>
          <p:nvPr/>
        </p:nvSpPr>
        <p:spPr>
          <a:xfrm>
            <a:off x="615225" y="2677325"/>
            <a:ext cx="3250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xygen"/>
                <a:ea typeface="Oxygen"/>
                <a:cs typeface="Oxygen"/>
                <a:sym typeface="Oxygen"/>
              </a:rPr>
              <a:t>SIGN-UP HERE:</a:t>
            </a:r>
            <a:endParaRPr b="1" sz="2400"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xygen"/>
                <a:ea typeface="Oxygen"/>
                <a:cs typeface="Oxygen"/>
                <a:sym typeface="Oxygen"/>
              </a:rPr>
              <a:t>bit.ly/THRIVECLOSET</a:t>
            </a:r>
            <a:endParaRPr b="1" sz="2400"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/>
        </p:nvSpPr>
        <p:spPr>
          <a:xfrm>
            <a:off x="164875" y="-293825"/>
            <a:ext cx="50268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D44F4F"/>
                </a:solidFill>
                <a:latin typeface="Abril Fatface"/>
                <a:ea typeface="Abril Fatface"/>
                <a:cs typeface="Abril Fatface"/>
                <a:sym typeface="Abril Fatface"/>
              </a:rPr>
              <a:t>How to get involved</a:t>
            </a:r>
            <a:endParaRPr sz="3000">
              <a:solidFill>
                <a:srgbClr val="D44F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D44F4F"/>
                </a:solidFill>
                <a:latin typeface="Abril Fatface"/>
                <a:ea typeface="Abril Fatface"/>
                <a:cs typeface="Abril Fatface"/>
                <a:sym typeface="Abril Fatface"/>
              </a:rPr>
              <a:t>with the Thrive Center!</a:t>
            </a:r>
            <a:endParaRPr sz="3000">
              <a:solidFill>
                <a:srgbClr val="D44F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cxnSp>
        <p:nvCxnSpPr>
          <p:cNvPr id="309" name="Google Shape;309;p37"/>
          <p:cNvCxnSpPr/>
          <p:nvPr/>
        </p:nvCxnSpPr>
        <p:spPr>
          <a:xfrm>
            <a:off x="3825050" y="413275"/>
            <a:ext cx="6101100" cy="10500"/>
          </a:xfrm>
          <a:prstGeom prst="straightConnector1">
            <a:avLst/>
          </a:prstGeom>
          <a:noFill/>
          <a:ln cap="flat" cmpd="sng" w="76200">
            <a:solidFill>
              <a:srgbClr val="D44F4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10" name="Google Shape;3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625" y="60288"/>
            <a:ext cx="3880202" cy="502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 txBox="1"/>
          <p:nvPr/>
        </p:nvSpPr>
        <p:spPr>
          <a:xfrm>
            <a:off x="519900" y="1262225"/>
            <a:ext cx="37077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Volunteers would be assisting with:</a:t>
            </a:r>
            <a:endParaRPr b="1" sz="130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• Unloading Heavy Boxes</a:t>
            </a:r>
            <a:endParaRPr sz="11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• Quality Checking Food</a:t>
            </a:r>
            <a:endParaRPr sz="11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• Unboxing and Unpacking</a:t>
            </a:r>
            <a:endParaRPr sz="11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• Stocking Inventory</a:t>
            </a:r>
            <a:endParaRPr sz="11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• Breaking Down Cardboard Boxes</a:t>
            </a:r>
            <a:endParaRPr b="1" sz="130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Volunteer Times for </a:t>
            </a:r>
            <a:r>
              <a:rPr b="1" lang="en" sz="1300">
                <a:latin typeface="Oxygen"/>
                <a:ea typeface="Oxygen"/>
                <a:cs typeface="Oxygen"/>
                <a:sym typeface="Oxygen"/>
              </a:rPr>
              <a:t>Fall 2023</a:t>
            </a:r>
            <a:r>
              <a:rPr b="1" lang="en" sz="130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:</a:t>
            </a:r>
            <a:endParaRPr b="1" sz="130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latin typeface="Oxygen"/>
                <a:ea typeface="Oxygen"/>
                <a:cs typeface="Oxygen"/>
                <a:sym typeface="Oxygen"/>
              </a:rPr>
              <a:t>Tues 10am - 12pm | Wed 10am - 12pm</a:t>
            </a:r>
            <a:endParaRPr sz="11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*Students may volunteer anytime during these time-frames at the Food Pantry.</a:t>
            </a:r>
            <a:endParaRPr b="1" sz="130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ctrTitle"/>
          </p:nvPr>
        </p:nvSpPr>
        <p:spPr>
          <a:xfrm>
            <a:off x="615225" y="148600"/>
            <a:ext cx="68250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@sacthrivecenter </a:t>
            </a:r>
            <a:r>
              <a:rPr lang="en" sz="3000"/>
              <a:t>on Instagram!</a:t>
            </a:r>
            <a:endParaRPr sz="3000"/>
          </a:p>
        </p:txBody>
      </p:sp>
      <p:cxnSp>
        <p:nvCxnSpPr>
          <p:cNvPr id="317" name="Google Shape;317;p38"/>
          <p:cNvCxnSpPr/>
          <p:nvPr/>
        </p:nvCxnSpPr>
        <p:spPr>
          <a:xfrm>
            <a:off x="6692825" y="435850"/>
            <a:ext cx="3912000" cy="318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18" name="Google Shape;318;p38"/>
          <p:cNvGrpSpPr/>
          <p:nvPr/>
        </p:nvGrpSpPr>
        <p:grpSpPr>
          <a:xfrm>
            <a:off x="5777800" y="2062833"/>
            <a:ext cx="230698" cy="148703"/>
            <a:chOff x="1492675" y="1520750"/>
            <a:chExt cx="481825" cy="310575"/>
          </a:xfrm>
        </p:grpSpPr>
        <p:sp>
          <p:nvSpPr>
            <p:cNvPr id="319" name="Google Shape;319;p38"/>
            <p:cNvSpPr/>
            <p:nvPr/>
          </p:nvSpPr>
          <p:spPr>
            <a:xfrm>
              <a:off x="1492675" y="1540400"/>
              <a:ext cx="481825" cy="290925"/>
            </a:xfrm>
            <a:custGeom>
              <a:rect b="b" l="l" r="r" t="t"/>
              <a:pathLst>
                <a:path extrusionOk="0" h="11637" w="19273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1522575" y="1520750"/>
              <a:ext cx="421975" cy="165800"/>
            </a:xfrm>
            <a:custGeom>
              <a:rect b="b" l="l" r="r" t="t"/>
              <a:pathLst>
                <a:path extrusionOk="0" h="6632" w="16879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21" name="Google Shape;321;p38"/>
          <p:cNvSpPr/>
          <p:nvPr/>
        </p:nvSpPr>
        <p:spPr>
          <a:xfrm flipH="1">
            <a:off x="5235700" y="3687100"/>
            <a:ext cx="2364600" cy="79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38"/>
          <p:cNvPicPr preferRelativeResize="0"/>
          <p:nvPr/>
        </p:nvPicPr>
        <p:blipFill rotWithShape="1">
          <a:blip r:embed="rId3">
            <a:alphaModFix/>
          </a:blip>
          <a:srcRect b="41314" l="0" r="0" t="7125"/>
          <a:stretch/>
        </p:blipFill>
        <p:spPr>
          <a:xfrm>
            <a:off x="252400" y="881175"/>
            <a:ext cx="3716449" cy="439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/>
          <p:cNvPicPr preferRelativeResize="0"/>
          <p:nvPr/>
        </p:nvPicPr>
        <p:blipFill rotWithShape="1">
          <a:blip r:embed="rId3">
            <a:alphaModFix/>
          </a:blip>
          <a:srcRect b="5731" l="0" r="0" t="58132"/>
          <a:stretch/>
        </p:blipFill>
        <p:spPr>
          <a:xfrm>
            <a:off x="4231450" y="973422"/>
            <a:ext cx="4535826" cy="376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/>
          <p:nvPr/>
        </p:nvSpPr>
        <p:spPr>
          <a:xfrm flipH="1">
            <a:off x="5235700" y="3687100"/>
            <a:ext cx="2364600" cy="79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 txBox="1"/>
          <p:nvPr/>
        </p:nvSpPr>
        <p:spPr>
          <a:xfrm>
            <a:off x="615225" y="333450"/>
            <a:ext cx="54036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D44F4F"/>
                </a:solidFill>
                <a:latin typeface="Abril Fatface"/>
                <a:ea typeface="Abril Fatface"/>
                <a:cs typeface="Abril Fatface"/>
                <a:sym typeface="Abril Fatface"/>
              </a:rPr>
              <a:t>Thank you for your time!</a:t>
            </a:r>
            <a:endParaRPr sz="3000">
              <a:solidFill>
                <a:srgbClr val="D44F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5307300" y="939738"/>
            <a:ext cx="3116700" cy="16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D44F4F"/>
                </a:solidFill>
                <a:latin typeface="Oxygen"/>
                <a:ea typeface="Oxygen"/>
                <a:cs typeface="Oxygen"/>
                <a:sym typeface="Oxygen"/>
              </a:rPr>
              <a:t>Questions?</a:t>
            </a:r>
            <a:endParaRPr b="1" sz="2700">
              <a:solidFill>
                <a:srgbClr val="D44F4F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(714) 564-6458</a:t>
            </a:r>
            <a:endParaRPr b="1" sz="190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thrivecenter@sac.edu</a:t>
            </a:r>
            <a:endParaRPr b="1" sz="190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Village 206</a:t>
            </a:r>
            <a:endParaRPr b="1" sz="190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331" name="Google Shape;331;p39"/>
          <p:cNvCxnSpPr/>
          <p:nvPr/>
        </p:nvCxnSpPr>
        <p:spPr>
          <a:xfrm>
            <a:off x="5235700" y="696900"/>
            <a:ext cx="3912000" cy="31800"/>
          </a:xfrm>
          <a:prstGeom prst="straightConnector1">
            <a:avLst/>
          </a:prstGeom>
          <a:noFill/>
          <a:ln cap="flat" cmpd="sng" w="76200">
            <a:solidFill>
              <a:srgbClr val="D44F4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2" name="Google Shape;332;p39"/>
          <p:cNvGrpSpPr/>
          <p:nvPr/>
        </p:nvGrpSpPr>
        <p:grpSpPr>
          <a:xfrm>
            <a:off x="5579937" y="1686287"/>
            <a:ext cx="344826" cy="363912"/>
            <a:chOff x="2071000" y="1435025"/>
            <a:chExt cx="500400" cy="481875"/>
          </a:xfrm>
        </p:grpSpPr>
        <p:sp>
          <p:nvSpPr>
            <p:cNvPr id="333" name="Google Shape;333;p39"/>
            <p:cNvSpPr/>
            <p:nvPr/>
          </p:nvSpPr>
          <p:spPr>
            <a:xfrm>
              <a:off x="2425125" y="1718700"/>
              <a:ext cx="146275" cy="141750"/>
            </a:xfrm>
            <a:custGeom>
              <a:rect b="b" l="l" r="r" t="t"/>
              <a:pathLst>
                <a:path extrusionOk="0" h="5670" w="5851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2071000" y="1477850"/>
              <a:ext cx="453125" cy="439050"/>
            </a:xfrm>
            <a:custGeom>
              <a:rect b="b" l="l" r="r" t="t"/>
              <a:pathLst>
                <a:path extrusionOk="0" h="17562" w="18125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2141600" y="1435025"/>
              <a:ext cx="146300" cy="141850"/>
            </a:xfrm>
            <a:custGeom>
              <a:rect b="b" l="l" r="r" t="t"/>
              <a:pathLst>
                <a:path extrusionOk="0" h="5674" w="5852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595959"/>
                </a:solidFill>
              </a:endParaRPr>
            </a:p>
          </p:txBody>
        </p:sp>
      </p:grpSp>
      <p:grpSp>
        <p:nvGrpSpPr>
          <p:cNvPr id="336" name="Google Shape;336;p39"/>
          <p:cNvGrpSpPr/>
          <p:nvPr/>
        </p:nvGrpSpPr>
        <p:grpSpPr>
          <a:xfrm>
            <a:off x="5123363" y="2130795"/>
            <a:ext cx="332026" cy="234546"/>
            <a:chOff x="1492675" y="1520750"/>
            <a:chExt cx="481825" cy="310575"/>
          </a:xfrm>
        </p:grpSpPr>
        <p:sp>
          <p:nvSpPr>
            <p:cNvPr id="337" name="Google Shape;337;p39"/>
            <p:cNvSpPr/>
            <p:nvPr/>
          </p:nvSpPr>
          <p:spPr>
            <a:xfrm>
              <a:off x="1492675" y="1540400"/>
              <a:ext cx="481825" cy="290925"/>
            </a:xfrm>
            <a:custGeom>
              <a:rect b="b" l="l" r="r" t="t"/>
              <a:pathLst>
                <a:path extrusionOk="0" h="11637" w="19273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1522575" y="1520750"/>
              <a:ext cx="421975" cy="165800"/>
            </a:xfrm>
            <a:custGeom>
              <a:rect b="b" l="l" r="r" t="t"/>
              <a:pathLst>
                <a:path extrusionOk="0" h="6632" w="16879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39" name="Google Shape;339;p39"/>
          <p:cNvGrpSpPr/>
          <p:nvPr/>
        </p:nvGrpSpPr>
        <p:grpSpPr>
          <a:xfrm>
            <a:off x="5756828" y="2428507"/>
            <a:ext cx="291817" cy="363874"/>
            <a:chOff x="1529350" y="258825"/>
            <a:chExt cx="423475" cy="481825"/>
          </a:xfrm>
        </p:grpSpPr>
        <p:sp>
          <p:nvSpPr>
            <p:cNvPr id="340" name="Google Shape;340;p39"/>
            <p:cNvSpPr/>
            <p:nvPr/>
          </p:nvSpPr>
          <p:spPr>
            <a:xfrm>
              <a:off x="1585800" y="258825"/>
              <a:ext cx="310650" cy="430550"/>
            </a:xfrm>
            <a:custGeom>
              <a:rect b="b" l="l" r="r" t="t"/>
              <a:pathLst>
                <a:path extrusionOk="0" h="17222" w="12426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1529350" y="583200"/>
              <a:ext cx="423475" cy="157450"/>
            </a:xfrm>
            <a:custGeom>
              <a:rect b="b" l="l" r="r" t="t"/>
              <a:pathLst>
                <a:path extrusionOk="0" h="6298" w="16939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42" name="Google Shape;342;p39"/>
          <p:cNvSpPr/>
          <p:nvPr/>
        </p:nvSpPr>
        <p:spPr>
          <a:xfrm flipH="1">
            <a:off x="5235700" y="3687100"/>
            <a:ext cx="2364600" cy="792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400" y="2792375"/>
            <a:ext cx="2364600" cy="23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73" y="1040825"/>
            <a:ext cx="3912002" cy="5064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ctrTitle"/>
          </p:nvPr>
        </p:nvSpPr>
        <p:spPr>
          <a:xfrm>
            <a:off x="2999700" y="298650"/>
            <a:ext cx="2822700" cy="4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Mission</a:t>
            </a:r>
            <a:endParaRPr sz="3000"/>
          </a:p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557700" y="800425"/>
            <a:ext cx="8028600" cy="24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We provide holistic resources to alleviate challenges to students’ basic needs.</a:t>
            </a:r>
            <a:endParaRPr sz="25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We advocate for access to basic needs as a fundamental right to promote a just environment where every student has the opportunity to thrive. </a:t>
            </a:r>
            <a:endParaRPr sz="3200"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2399" y="3709754"/>
            <a:ext cx="1670011" cy="1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4484" y="3166276"/>
            <a:ext cx="2225666" cy="26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4947" y="3275076"/>
            <a:ext cx="2762071" cy="278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29677" y="3564767"/>
            <a:ext cx="1731910" cy="209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503175" y="3768265"/>
            <a:ext cx="1582008" cy="169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773" y="3709750"/>
            <a:ext cx="1299312" cy="200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53813" y="3662024"/>
            <a:ext cx="1162152" cy="1863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ctrTitle"/>
          </p:nvPr>
        </p:nvSpPr>
        <p:spPr>
          <a:xfrm>
            <a:off x="2147075" y="207775"/>
            <a:ext cx="4216500" cy="4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Location - Village 206</a:t>
            </a:r>
            <a:endParaRPr sz="3000"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911" y="4454904"/>
            <a:ext cx="1670011" cy="1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6696" y="4143476"/>
            <a:ext cx="2225666" cy="26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3459" y="4020226"/>
            <a:ext cx="2762071" cy="278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8189" y="4309917"/>
            <a:ext cx="1731910" cy="209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24663" y="4513415"/>
            <a:ext cx="1582008" cy="169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26285" y="4454900"/>
            <a:ext cx="1299312" cy="200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32325" y="4407174"/>
            <a:ext cx="1162152" cy="186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7049" y="1083575"/>
            <a:ext cx="4024192" cy="32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1553200" y="1841100"/>
            <a:ext cx="1731900" cy="1507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3" title="IGReel How To Get To Thrive Center.mp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12050" y="760850"/>
            <a:ext cx="3123798" cy="42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ctrTitle"/>
          </p:nvPr>
        </p:nvSpPr>
        <p:spPr>
          <a:xfrm>
            <a:off x="793650" y="358525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Food Pantry</a:t>
            </a:r>
            <a:endParaRPr sz="3000"/>
          </a:p>
        </p:txBody>
      </p:sp>
      <p:sp>
        <p:nvSpPr>
          <p:cNvPr id="177" name="Google Shape;177;p24"/>
          <p:cNvSpPr txBox="1"/>
          <p:nvPr>
            <p:ph idx="1" type="subTitle"/>
          </p:nvPr>
        </p:nvSpPr>
        <p:spPr>
          <a:xfrm>
            <a:off x="1149300" y="883775"/>
            <a:ext cx="3773700" cy="39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xygen"/>
              <a:buChar char="●"/>
            </a:pPr>
            <a:r>
              <a:rPr b="1" lang="en" sz="12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Food </a:t>
            </a:r>
            <a:endParaRPr b="1" sz="12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/>
              <a:t>Groceries </a:t>
            </a:r>
            <a:endParaRPr sz="1200" u="sng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Milk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Non-dairy alternative milk 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Eggs 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Fresh produce</a:t>
            </a:r>
            <a:endParaRPr sz="1200"/>
          </a:p>
          <a:p>
            <a:pPr indent="-304800" lvl="3" marL="18288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All provided by Second Harvest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Oxygen"/>
              <a:buChar char="■"/>
            </a:pPr>
            <a:r>
              <a:rPr b="1" lang="en" sz="1200">
                <a:latin typeface="Oxygen"/>
                <a:ea typeface="Oxygen"/>
                <a:cs typeface="Oxygen"/>
                <a:sym typeface="Oxygen"/>
              </a:rPr>
              <a:t>And MORE!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/>
              <a:t>Snacks</a:t>
            </a:r>
            <a:endParaRPr sz="1200" u="sng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Ready-to-eat frozen meals </a:t>
            </a:r>
            <a:endParaRPr sz="1200"/>
          </a:p>
          <a:p>
            <a:pPr indent="-304800" lvl="3" marL="18288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Provided by Bracken’s Kitchen 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Snack bars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Water bottles 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Oxygen"/>
              <a:buChar char="■"/>
            </a:pPr>
            <a:r>
              <a:rPr b="1" lang="en" sz="1200">
                <a:latin typeface="Oxygen"/>
                <a:ea typeface="Oxygen"/>
                <a:cs typeface="Oxygen"/>
                <a:sym typeface="Oxygen"/>
              </a:rPr>
              <a:t>And MORE! </a:t>
            </a:r>
            <a:endParaRPr b="1" sz="1200">
              <a:latin typeface="Oxygen"/>
              <a:ea typeface="Oxygen"/>
              <a:cs typeface="Oxygen"/>
              <a:sym typeface="Oxyge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xygen"/>
              <a:buChar char="●"/>
            </a:pPr>
            <a:r>
              <a:rPr b="1" lang="en" sz="1200">
                <a:solidFill>
                  <a:schemeClr val="accent2"/>
                </a:solidFill>
                <a:latin typeface="Oxygen"/>
                <a:ea typeface="Oxygen"/>
                <a:cs typeface="Oxygen"/>
                <a:sym typeface="Oxygen"/>
              </a:rPr>
              <a:t>Visitation Policy </a:t>
            </a:r>
            <a:endParaRPr b="1" sz="1200">
              <a:solidFill>
                <a:schemeClr val="accent2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/>
              <a:t>Once per week for </a:t>
            </a:r>
            <a:r>
              <a:rPr b="1" lang="en" sz="1200" u="sng">
                <a:latin typeface="Oxygen"/>
                <a:ea typeface="Oxygen"/>
                <a:cs typeface="Oxygen"/>
                <a:sym typeface="Oxygen"/>
              </a:rPr>
              <a:t>FREE groceries</a:t>
            </a:r>
            <a:endParaRPr b="1" sz="1200" u="sng">
              <a:latin typeface="Oxygen"/>
              <a:ea typeface="Oxygen"/>
              <a:cs typeface="Oxygen"/>
              <a:sym typeface="Oxyge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Oxygen"/>
              <a:buChar char="○"/>
            </a:pPr>
            <a:r>
              <a:rPr lang="en" sz="1200" u="sng"/>
              <a:t>Once per day for </a:t>
            </a:r>
            <a:r>
              <a:rPr b="1" lang="en" sz="1200" u="sng">
                <a:latin typeface="Oxygen"/>
                <a:ea typeface="Oxygen"/>
                <a:cs typeface="Oxygen"/>
                <a:sym typeface="Oxygen"/>
              </a:rPr>
              <a:t>FREE snacks</a:t>
            </a:r>
            <a:endParaRPr b="1" sz="1200" u="sng">
              <a:latin typeface="Oxygen"/>
              <a:ea typeface="Oxygen"/>
              <a:cs typeface="Oxygen"/>
              <a:sym typeface="Oxygen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/>
              <a:t>One visit per day total</a:t>
            </a:r>
            <a:endParaRPr sz="12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" name="Google Shape;178;p24"/>
          <p:cNvCxnSpPr/>
          <p:nvPr/>
        </p:nvCxnSpPr>
        <p:spPr>
          <a:xfrm>
            <a:off x="3128272" y="695425"/>
            <a:ext cx="64770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/>
          <p:nvPr/>
        </p:nvSpPr>
        <p:spPr>
          <a:xfrm>
            <a:off x="-1177075" y="2387725"/>
            <a:ext cx="2606100" cy="2606100"/>
          </a:xfrm>
          <a:prstGeom prst="ellipse">
            <a:avLst/>
          </a:prstGeom>
          <a:solidFill>
            <a:schemeClr val="accent1">
              <a:alpha val="343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2021" y="-1055437"/>
            <a:ext cx="2304025" cy="319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0498" y="2578451"/>
            <a:ext cx="1925124" cy="24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1110" y="2387713"/>
            <a:ext cx="4270227" cy="24632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3" name="Google Shape;183;p24"/>
          <p:cNvSpPr/>
          <p:nvPr/>
        </p:nvSpPr>
        <p:spPr>
          <a:xfrm>
            <a:off x="4682775" y="2244875"/>
            <a:ext cx="4546800" cy="26061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Food Pantry</a:t>
            </a:r>
            <a:endParaRPr sz="3000"/>
          </a:p>
        </p:txBody>
      </p:sp>
      <p:cxnSp>
        <p:nvCxnSpPr>
          <p:cNvPr id="189" name="Google Shape;189;p25"/>
          <p:cNvCxnSpPr/>
          <p:nvPr/>
        </p:nvCxnSpPr>
        <p:spPr>
          <a:xfrm>
            <a:off x="2986550" y="682125"/>
            <a:ext cx="6224400" cy="13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88" y="1028226"/>
            <a:ext cx="7610227" cy="428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/>
          <p:nvPr/>
        </p:nvSpPr>
        <p:spPr>
          <a:xfrm>
            <a:off x="3170900" y="1198300"/>
            <a:ext cx="5042100" cy="82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             Located @ </a:t>
            </a:r>
            <a:r>
              <a:rPr b="1" lang="en" sz="18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Village</a:t>
            </a:r>
            <a:r>
              <a:rPr b="1" lang="en" sz="18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rPr>
              <a:t> 206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875675" y="3539625"/>
            <a:ext cx="2451900" cy="160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1050850" y="3475075"/>
            <a:ext cx="2175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xygen"/>
                <a:ea typeface="Oxygen"/>
                <a:cs typeface="Oxygen"/>
                <a:sym typeface="Oxygen"/>
              </a:rPr>
              <a:t>Hours of Operation</a:t>
            </a:r>
            <a:endParaRPr b="1">
              <a:latin typeface="Oxygen"/>
              <a:ea typeface="Oxygen"/>
              <a:cs typeface="Oxygen"/>
              <a:sym typeface="Oxyge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 Light"/>
              <a:buChar char="●"/>
            </a:pP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Mon/Wed/Thurs: 10am-12pm, 1-6pm</a:t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 Light"/>
              <a:buChar char="●"/>
            </a:pP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Tues: </a:t>
            </a:r>
            <a:r>
              <a:rPr lang="en">
                <a:solidFill>
                  <a:schemeClr val="accent1"/>
                </a:solidFill>
                <a:latin typeface="Oxygen Light"/>
                <a:ea typeface="Oxygen Light"/>
                <a:cs typeface="Oxygen Light"/>
                <a:sym typeface="Oxygen Light"/>
              </a:rPr>
              <a:t>CLOSED</a:t>
            </a:r>
            <a:endParaRPr>
              <a:solidFill>
                <a:schemeClr val="accent1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xygen Light"/>
              <a:buChar char="●"/>
            </a:pPr>
            <a:r>
              <a:rPr lang="en">
                <a:latin typeface="Oxygen Light"/>
                <a:ea typeface="Oxygen Light"/>
                <a:cs typeface="Oxygen Light"/>
                <a:sym typeface="Oxygen Light"/>
              </a:rPr>
              <a:t>Fri: 12-2pm</a:t>
            </a:r>
            <a:endParaRPr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/>
          <p:nvPr/>
        </p:nvSpPr>
        <p:spPr>
          <a:xfrm>
            <a:off x="146916" y="3887755"/>
            <a:ext cx="1664400" cy="1401000"/>
          </a:xfrm>
          <a:prstGeom prst="ellipse">
            <a:avLst/>
          </a:prstGeom>
          <a:solidFill>
            <a:srgbClr val="FCEEC1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630375" y="316225"/>
            <a:ext cx="63903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D44F4F"/>
                </a:solidFill>
                <a:latin typeface="Abril Fatface"/>
                <a:ea typeface="Abril Fatface"/>
                <a:cs typeface="Abril Fatface"/>
                <a:sym typeface="Abril Fatface"/>
              </a:rPr>
              <a:t>CalFresh Application Assistance</a:t>
            </a:r>
            <a:endParaRPr sz="3000">
              <a:solidFill>
                <a:srgbClr val="D44F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0375" y="3479200"/>
            <a:ext cx="1315598" cy="135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343" y="3912092"/>
            <a:ext cx="2072917" cy="1352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27"/>
          <p:cNvCxnSpPr/>
          <p:nvPr/>
        </p:nvCxnSpPr>
        <p:spPr>
          <a:xfrm>
            <a:off x="6507725" y="682125"/>
            <a:ext cx="2672400" cy="13200"/>
          </a:xfrm>
          <a:prstGeom prst="straightConnector1">
            <a:avLst/>
          </a:prstGeom>
          <a:noFill/>
          <a:ln cap="flat" cmpd="sng" w="76200">
            <a:solidFill>
              <a:srgbClr val="D44F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7"/>
          <p:cNvSpPr txBox="1"/>
          <p:nvPr/>
        </p:nvSpPr>
        <p:spPr>
          <a:xfrm>
            <a:off x="1144650" y="1101950"/>
            <a:ext cx="55995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1700"/>
              <a:buFont typeface="Oxygen"/>
              <a:buChar char="●"/>
            </a:pPr>
            <a:r>
              <a:rPr b="1" lang="en" sz="17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CalFresh </a:t>
            </a: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= </a:t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California’s </a:t>
            </a: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Supplemental</a:t>
            </a: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Nutrition Assistance </a:t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Program (SNAP)</a:t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1700"/>
              <a:buFont typeface="Oxygen"/>
              <a:buChar char="●"/>
            </a:pPr>
            <a:r>
              <a:rPr b="1" lang="en" sz="17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We can help with:</a:t>
            </a:r>
            <a:endParaRPr b="1" sz="17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xygen Light"/>
              <a:buChar char="○"/>
            </a:pP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Applications</a:t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xygen Light"/>
              <a:buChar char="○"/>
            </a:pP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Eligibility screening </a:t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xygen Light"/>
              <a:buChar char="○"/>
            </a:pP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Answer Questions</a:t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xygen Light"/>
              <a:buChar char="○"/>
            </a:pP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Helpful materials </a:t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xygen Light"/>
              <a:buChar char="○"/>
            </a:pPr>
            <a:r>
              <a:rPr lang="en" sz="170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Follow-Up on Applications</a:t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Oxygen"/>
              <a:buChar char="○"/>
            </a:pPr>
            <a:r>
              <a:rPr b="1" lang="en" sz="170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And MORE!</a:t>
            </a:r>
            <a:endParaRPr sz="170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4327" y="92000"/>
            <a:ext cx="1994352" cy="123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3195" y="92000"/>
            <a:ext cx="2061707" cy="209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7">
            <a:alphaModFix/>
          </a:blip>
          <a:srcRect b="0" l="36281" r="0" t="-999"/>
          <a:stretch/>
        </p:blipFill>
        <p:spPr>
          <a:xfrm>
            <a:off x="4844175" y="2068800"/>
            <a:ext cx="4213175" cy="25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ctrTitle"/>
          </p:nvPr>
        </p:nvSpPr>
        <p:spPr>
          <a:xfrm>
            <a:off x="821850" y="2368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CalFresh Income Guidelines </a:t>
            </a:r>
            <a:endParaRPr/>
          </a:p>
        </p:txBody>
      </p:sp>
      <p:graphicFrame>
        <p:nvGraphicFramePr>
          <p:cNvPr id="219" name="Google Shape;219;p28"/>
          <p:cNvGraphicFramePr/>
          <p:nvPr/>
        </p:nvGraphicFramePr>
        <p:xfrm>
          <a:off x="1435550" y="135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{E318B099-3DD1-442C-88FB-9F90CB3CA782}</a:tableStyleId>
              </a:tblPr>
              <a:tblGrid>
                <a:gridCol w="2038350"/>
                <a:gridCol w="2038350"/>
                <a:gridCol w="2038350"/>
              </a:tblGrid>
              <a:tr h="590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Household</a:t>
                      </a:r>
                      <a:endParaRPr b="1" sz="1200"/>
                    </a:p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Size</a:t>
                      </a:r>
                      <a:endParaRPr b="1" sz="1200"/>
                    </a:p>
                  </a:txBody>
                  <a:tcPr marT="57150" marB="57150" marR="57150" marL="57150"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Max Gross</a:t>
                      </a:r>
                      <a:endParaRPr b="1" sz="1200"/>
                    </a:p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Monthly Income</a:t>
                      </a:r>
                      <a:endParaRPr b="1" sz="12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Max CalFresh</a:t>
                      </a:r>
                      <a:endParaRPr b="1" sz="1200"/>
                    </a:p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Allotment</a:t>
                      </a:r>
                      <a:endParaRPr b="1" sz="12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1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$2,266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$281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2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$3,052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$516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3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$3,840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$740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4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$4,626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$939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5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$5.412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$1,116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6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$6,200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$1,339</a:t>
                      </a:r>
                      <a:endParaRPr b="1" sz="1800"/>
                    </a:p>
                  </a:txBody>
                  <a:tcPr marT="57150" marB="57150" marR="57150" marL="57150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0" name="Google Shape;220;p28"/>
          <p:cNvSpPr txBox="1"/>
          <p:nvPr/>
        </p:nvSpPr>
        <p:spPr>
          <a:xfrm>
            <a:off x="720000" y="540000"/>
            <a:ext cx="30000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1300">
                <a:highlight>
                  <a:srgbClr val="FFFFFF"/>
                </a:highlight>
              </a:rPr>
              <a:t>Effective Oct. 1st, 2022</a:t>
            </a:r>
            <a:endParaRPr i="1" sz="13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146916" y="3887755"/>
            <a:ext cx="1664400" cy="1401000"/>
          </a:xfrm>
          <a:prstGeom prst="ellipse">
            <a:avLst/>
          </a:prstGeom>
          <a:solidFill>
            <a:srgbClr val="FCEEC1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630375" y="316225"/>
            <a:ext cx="63903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D44F4F"/>
                </a:solidFill>
                <a:latin typeface="Abril Fatface"/>
                <a:ea typeface="Abril Fatface"/>
                <a:cs typeface="Abril Fatface"/>
                <a:sym typeface="Abril Fatface"/>
              </a:rPr>
              <a:t>CalFresh Application Assistance</a:t>
            </a:r>
            <a:endParaRPr sz="3000">
              <a:solidFill>
                <a:srgbClr val="D44F4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0375" y="3479200"/>
            <a:ext cx="1315598" cy="135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343" y="3912092"/>
            <a:ext cx="2072917" cy="1352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29"/>
          <p:cNvCxnSpPr/>
          <p:nvPr/>
        </p:nvCxnSpPr>
        <p:spPr>
          <a:xfrm>
            <a:off x="6507725" y="682125"/>
            <a:ext cx="2672400" cy="13200"/>
          </a:xfrm>
          <a:prstGeom prst="straightConnector1">
            <a:avLst/>
          </a:prstGeom>
          <a:noFill/>
          <a:ln cap="flat" cmpd="sng" w="76200">
            <a:solidFill>
              <a:srgbClr val="D44F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9"/>
          <p:cNvSpPr txBox="1"/>
          <p:nvPr/>
        </p:nvSpPr>
        <p:spPr>
          <a:xfrm>
            <a:off x="982350" y="1117250"/>
            <a:ext cx="7179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2400"/>
              <a:buFont typeface="Oxygen"/>
              <a:buChar char="●"/>
            </a:pPr>
            <a:r>
              <a:rPr b="1" lang="en" sz="24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If students meet one of the following … </a:t>
            </a:r>
            <a:endParaRPr b="1" sz="24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2400"/>
              <a:buFont typeface="Oxygen"/>
              <a:buChar char="○"/>
            </a:pPr>
            <a:r>
              <a:rPr b="1" lang="en" sz="24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Receiving Cal Grant A/B (TANF Funded)</a:t>
            </a:r>
            <a:endParaRPr b="1" sz="24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2400"/>
              <a:buFont typeface="Oxygen"/>
              <a:buChar char="○"/>
            </a:pPr>
            <a:r>
              <a:rPr b="1" lang="en" sz="24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Federal Work Study Student</a:t>
            </a:r>
            <a:endParaRPr b="1" sz="24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2400"/>
              <a:buFont typeface="Oxygen"/>
              <a:buChar char="○"/>
            </a:pPr>
            <a:r>
              <a:rPr b="1" lang="en" sz="24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Working 20 hours a week</a:t>
            </a:r>
            <a:endParaRPr b="1" sz="24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2400"/>
              <a:buFont typeface="Oxygen"/>
              <a:buChar char="○"/>
            </a:pPr>
            <a:r>
              <a:rPr b="1" lang="en" sz="24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Care for a child under age of 6</a:t>
            </a:r>
            <a:endParaRPr b="1" sz="24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A42323"/>
              </a:buClr>
              <a:buSzPts val="2400"/>
              <a:buFont typeface="Oxygen"/>
              <a:buChar char="○"/>
            </a:pPr>
            <a:r>
              <a:rPr b="1" lang="en" sz="2400">
                <a:solidFill>
                  <a:srgbClr val="A42323"/>
                </a:solidFill>
                <a:latin typeface="Oxygen"/>
                <a:ea typeface="Oxygen"/>
                <a:cs typeface="Oxygen"/>
                <a:sym typeface="Oxygen"/>
              </a:rPr>
              <a:t>A single parent enrolled full-time in college and taking care of a child under 12</a:t>
            </a:r>
            <a:endParaRPr b="1" sz="2400">
              <a:solidFill>
                <a:srgbClr val="A4232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4327" y="92000"/>
            <a:ext cx="1994352" cy="123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3195" y="92000"/>
            <a:ext cx="2061707" cy="2099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2663825" y="4082475"/>
            <a:ext cx="4610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xygen"/>
                <a:ea typeface="Oxygen"/>
                <a:cs typeface="Oxygen"/>
                <a:sym typeface="Oxygen"/>
              </a:rPr>
              <a:t>They are likely eligible to apply!</a:t>
            </a:r>
            <a:endParaRPr b="1" sz="1900"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44F4F"/>
      </a:accent1>
      <a:accent2>
        <a:srgbClr val="A42323"/>
      </a:accent2>
      <a:accent3>
        <a:srgbClr val="EBC0CA"/>
      </a:accent3>
      <a:accent4>
        <a:srgbClr val="F9E198"/>
      </a:accent4>
      <a:accent5>
        <a:srgbClr val="FCEEC1"/>
      </a:accent5>
      <a:accent6>
        <a:srgbClr val="FFC000"/>
      </a:accent6>
      <a:hlink>
        <a:srgbClr val="D44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HNYXMCCMVK3K-464-762</_dlc_DocId>
    <_dlc_DocIdUrl xmlns="431189f8-a51b-453f-9f0c-3a0b3b65b12f">
      <Url>https://www.sac.edu/President/AcademicSenate/_layouts/15/DocIdRedir.aspx?ID=HNYXMCCMVK3K-464-762</Url>
      <Description>HNYXMCCMVK3K-464-762</Description>
    </_dlc_DocIdUrl>
  </documentManagement>
</p:properties>
</file>

<file path=customXml/itemProps1.xml><?xml version="1.0" encoding="utf-8"?>
<ds:datastoreItem xmlns:ds="http://schemas.openxmlformats.org/officeDocument/2006/customXml" ds:itemID="{2CCCB544-027A-4C6F-9658-2923D7215C4C}"/>
</file>

<file path=customXml/itemProps2.xml><?xml version="1.0" encoding="utf-8"?>
<ds:datastoreItem xmlns:ds="http://schemas.openxmlformats.org/officeDocument/2006/customXml" ds:itemID="{C7F07AEF-E06D-45B5-A279-DDFC8CA69FBC}"/>
</file>

<file path=customXml/itemProps3.xml><?xml version="1.0" encoding="utf-8"?>
<ds:datastoreItem xmlns:ds="http://schemas.openxmlformats.org/officeDocument/2006/customXml" ds:itemID="{55BAAE7F-8D67-4C7B-9EEE-CB4E1D3C75E1}"/>
</file>

<file path=customXml/itemProps4.xml><?xml version="1.0" encoding="utf-8"?>
<ds:datastoreItem xmlns:ds="http://schemas.openxmlformats.org/officeDocument/2006/customXml" ds:itemID="{5E7D7811-4031-4D9A-9360-82BC4E338EE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9f7254ba-7a5c-4e7f-ad71-bcb7812ab4a0</vt:lpwstr>
  </property>
</Properties>
</file>