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95" r:id="rId3"/>
    <p:sldId id="257" r:id="rId4"/>
    <p:sldId id="259" r:id="rId5"/>
    <p:sldId id="258" r:id="rId6"/>
    <p:sldId id="299" r:id="rId7"/>
    <p:sldId id="296" r:id="rId8"/>
    <p:sldId id="298" r:id="rId9"/>
    <p:sldId id="278" r:id="rId10"/>
    <p:sldId id="297" r:id="rId11"/>
    <p:sldId id="261" r:id="rId12"/>
    <p:sldId id="269" r:id="rId13"/>
    <p:sldId id="279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Encode Sans" panose="020B0604020202020204" charset="0"/>
      <p:regular r:id="rId20"/>
      <p:bold r:id="rId21"/>
    </p:embeddedFont>
    <p:embeddedFont>
      <p:font typeface="Encode Sans Condensed Thin" panose="020B0604020202020204" charset="0"/>
      <p:regular r:id="rId22"/>
      <p:bold r:id="rId23"/>
    </p:embeddedFont>
    <p:embeddedFont>
      <p:font typeface="Neutra Text Alt" panose="02000000000000000000" pitchFamily="50" charset="0"/>
      <p:regular r:id="rId24"/>
      <p:bold r:id="rId25"/>
      <p:italic r:id="rId26"/>
      <p:boldItalic r:id="rId27"/>
    </p:embeddedFont>
    <p:embeddedFont>
      <p:font typeface="Neutra Text Light Alt" panose="02000000000000000000" pitchFamily="50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EC10CB1-0B8A-4461-BEDC-C1B61E8207B3}">
  <a:tblStyle styleId="{0EC10CB1-0B8A-4461-BEDC-C1B61E8207B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CE2ADBB-B701-4FE1-8DC0-B7F9EDC07F6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20"/>
    <p:restoredTop sz="94694"/>
  </p:normalViewPr>
  <p:slideViewPr>
    <p:cSldViewPr snapToGrid="0" snapToObjects="1">
      <p:cViewPr varScale="1">
        <p:scale>
          <a:sx n="143" d="100"/>
          <a:sy n="143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customXml" Target="../customXml/item4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7529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9209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984050" y="0"/>
            <a:ext cx="7175700" cy="34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 i="0">
                <a:latin typeface="Neutra Text Alt" panose="02000000000000000000" pitchFamily="2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0" y="4044100"/>
            <a:ext cx="9144000" cy="1099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5" name="Google Shape;15;p3"/>
          <p:cNvSpPr/>
          <p:nvPr/>
        </p:nvSpPr>
        <p:spPr>
          <a:xfrm>
            <a:off x="4022400" y="4044100"/>
            <a:ext cx="1099200" cy="1099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1735925" y="1126150"/>
            <a:ext cx="5672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 i="0">
                <a:latin typeface="Neutra Text Alt" panose="02000000000000000000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735925" y="2665541"/>
            <a:ext cx="5672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7272D"/>
              </a:buClr>
              <a:buSzPts val="1800"/>
              <a:buNone/>
              <a:defRPr sz="1800" b="0" i="0">
                <a:solidFill>
                  <a:srgbClr val="27272D"/>
                </a:solidFill>
                <a:latin typeface="Neutra Text Light Alt" panose="02000000000000000000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7272D"/>
              </a:buClr>
              <a:buSzPts val="1800"/>
              <a:buNone/>
              <a:defRPr sz="1800">
                <a:solidFill>
                  <a:srgbClr val="27272D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7272D"/>
              </a:buClr>
              <a:buSzPts val="1800"/>
              <a:buNone/>
              <a:defRPr sz="1800">
                <a:solidFill>
                  <a:srgbClr val="27272D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7272D"/>
              </a:buClr>
              <a:buSzPts val="1800"/>
              <a:buNone/>
              <a:defRPr sz="1800">
                <a:solidFill>
                  <a:srgbClr val="27272D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7272D"/>
              </a:buClr>
              <a:buSzPts val="1800"/>
              <a:buNone/>
              <a:defRPr sz="1800">
                <a:solidFill>
                  <a:srgbClr val="27272D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7272D"/>
              </a:buClr>
              <a:buSzPts val="1800"/>
              <a:buNone/>
              <a:defRPr sz="1800">
                <a:solidFill>
                  <a:srgbClr val="27272D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7272D"/>
              </a:buClr>
              <a:buSzPts val="1800"/>
              <a:buNone/>
              <a:defRPr sz="1800">
                <a:solidFill>
                  <a:srgbClr val="27272D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7272D"/>
              </a:buClr>
              <a:buSzPts val="1800"/>
              <a:buNone/>
              <a:defRPr sz="1800">
                <a:solidFill>
                  <a:srgbClr val="27272D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7272D"/>
              </a:buClr>
              <a:buSzPts val="1800"/>
              <a:buNone/>
              <a:defRPr sz="1800">
                <a:solidFill>
                  <a:srgbClr val="27272D"/>
                </a:solidFill>
              </a:defRPr>
            </a:lvl9pPr>
          </a:lstStyle>
          <a:p>
            <a:endParaRPr dirty="0"/>
          </a:p>
        </p:txBody>
      </p:sp>
      <p:cxnSp>
        <p:nvCxnSpPr>
          <p:cNvPr id="18" name="Google Shape;18;p3"/>
          <p:cNvCxnSpPr/>
          <p:nvPr/>
        </p:nvCxnSpPr>
        <p:spPr>
          <a:xfrm>
            <a:off x="3527100" y="2474305"/>
            <a:ext cx="20898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diamond" w="med" len="med"/>
            <a:tailEnd type="diamond" w="med" len="med"/>
          </a:ln>
        </p:spPr>
      </p:cxn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820340E-B75E-6FDE-7AF6-D4284DD0CC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71986" y="4129515"/>
            <a:ext cx="799978" cy="9283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8046600" y="4593700"/>
            <a:ext cx="1097400" cy="549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b="1" i="0">
                <a:latin typeface="Neutra Text Alt" panose="020000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549600" y="1200150"/>
            <a:ext cx="7497000" cy="294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▪"/>
              <a:defRPr b="0" i="0">
                <a:latin typeface="Neutra Text Light Alt" panose="02000000000000000000" pitchFamily="2" charset="0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 dirty="0"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b="1" i="0">
                <a:latin typeface="Neutra Text Alt" panose="02000000000000000000" pitchFamily="2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grpSp>
        <p:nvGrpSpPr>
          <p:cNvPr id="11" name="Google Shape;59;p8">
            <a:extLst>
              <a:ext uri="{FF2B5EF4-FFF2-40B4-BE49-F238E27FC236}">
                <a16:creationId xmlns:a16="http://schemas.microsoft.com/office/drawing/2014/main" id="{6B587E65-CA21-F3E5-B72A-E6DEF262C862}"/>
              </a:ext>
            </a:extLst>
          </p:cNvPr>
          <p:cNvGrpSpPr/>
          <p:nvPr userDrawn="1"/>
        </p:nvGrpSpPr>
        <p:grpSpPr>
          <a:xfrm>
            <a:off x="-11050" y="887200"/>
            <a:ext cx="9155050" cy="4256100"/>
            <a:chOff x="-11050" y="887200"/>
            <a:chExt cx="9155050" cy="4256100"/>
          </a:xfrm>
        </p:grpSpPr>
        <p:cxnSp>
          <p:nvCxnSpPr>
            <p:cNvPr id="12" name="Google Shape;60;p8">
              <a:extLst>
                <a:ext uri="{FF2B5EF4-FFF2-40B4-BE49-F238E27FC236}">
                  <a16:creationId xmlns:a16="http://schemas.microsoft.com/office/drawing/2014/main" id="{4A04EBA2-B139-B3F2-DF75-074B9F746A1B}"/>
                </a:ext>
              </a:extLst>
            </p:cNvPr>
            <p:cNvCxnSpPr/>
            <p:nvPr/>
          </p:nvCxnSpPr>
          <p:spPr>
            <a:xfrm>
              <a:off x="-11050" y="887200"/>
              <a:ext cx="806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  <p:sp>
          <p:nvSpPr>
            <p:cNvPr id="13" name="Google Shape;61;p8">
              <a:extLst>
                <a:ext uri="{FF2B5EF4-FFF2-40B4-BE49-F238E27FC236}">
                  <a16:creationId xmlns:a16="http://schemas.microsoft.com/office/drawing/2014/main" id="{F0A7205B-D367-E0F6-88ED-78C9CF52BAE8}"/>
                </a:ext>
              </a:extLst>
            </p:cNvPr>
            <p:cNvSpPr/>
            <p:nvPr/>
          </p:nvSpPr>
          <p:spPr>
            <a:xfrm>
              <a:off x="0" y="4593700"/>
              <a:ext cx="9144000" cy="549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" name="Google Shape;62;p8">
              <a:extLst>
                <a:ext uri="{FF2B5EF4-FFF2-40B4-BE49-F238E27FC236}">
                  <a16:creationId xmlns:a16="http://schemas.microsoft.com/office/drawing/2014/main" id="{9115FFE4-5BEC-3739-2165-DA2FE8305EF2}"/>
                </a:ext>
              </a:extLst>
            </p:cNvPr>
            <p:cNvSpPr/>
            <p:nvPr/>
          </p:nvSpPr>
          <p:spPr>
            <a:xfrm>
              <a:off x="0" y="4593700"/>
              <a:ext cx="549600" cy="549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5" name="Google Shape;63;p8">
              <a:extLst>
                <a:ext uri="{FF2B5EF4-FFF2-40B4-BE49-F238E27FC236}">
                  <a16:creationId xmlns:a16="http://schemas.microsoft.com/office/drawing/2014/main" id="{6BBE587C-6BC7-642D-876D-40906EE13C0E}"/>
                </a:ext>
              </a:extLst>
            </p:cNvPr>
            <p:cNvCxnSpPr/>
            <p:nvPr/>
          </p:nvCxnSpPr>
          <p:spPr>
            <a:xfrm>
              <a:off x="-11050" y="887200"/>
              <a:ext cx="552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4D6F0504-D3C9-890D-FBDA-682CC827B3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22720" y="4409268"/>
            <a:ext cx="2438400" cy="9184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/>
          <p:nvPr/>
        </p:nvSpPr>
        <p:spPr>
          <a:xfrm>
            <a:off x="8046600" y="4593700"/>
            <a:ext cx="1097400" cy="549600"/>
          </a:xfrm>
          <a:prstGeom prst="rect">
            <a:avLst/>
          </a:prstGeom>
          <a:solidFill>
            <a:srgbClr val="D4D3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b="1" i="0">
                <a:latin typeface="Neutra Text Alt" panose="020000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1"/>
          </p:nvPr>
        </p:nvSpPr>
        <p:spPr>
          <a:xfrm>
            <a:off x="549600" y="1200150"/>
            <a:ext cx="3639000" cy="31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 b="0" i="0">
                <a:latin typeface="Neutra Text Light Alt" panose="02000000000000000000" pitchFamily="2" charset="0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>
            <a:endParaRPr dirty="0"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2"/>
          </p:nvPr>
        </p:nvSpPr>
        <p:spPr>
          <a:xfrm>
            <a:off x="4407604" y="1200150"/>
            <a:ext cx="3639000" cy="31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 b="0" i="0">
                <a:latin typeface="Neutra Text Light Alt" panose="02000000000000000000" pitchFamily="2" charset="0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>
            <a:endParaRPr dirty="0"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b="1" i="0">
                <a:latin typeface="Neutra Text Alt" panose="02000000000000000000" pitchFamily="2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grpSp>
        <p:nvGrpSpPr>
          <p:cNvPr id="12" name="Google Shape;59;p8">
            <a:extLst>
              <a:ext uri="{FF2B5EF4-FFF2-40B4-BE49-F238E27FC236}">
                <a16:creationId xmlns:a16="http://schemas.microsoft.com/office/drawing/2014/main" id="{5CCE8B37-2BA9-CA65-D001-3DFC4288EAEA}"/>
              </a:ext>
            </a:extLst>
          </p:cNvPr>
          <p:cNvGrpSpPr/>
          <p:nvPr userDrawn="1"/>
        </p:nvGrpSpPr>
        <p:grpSpPr>
          <a:xfrm>
            <a:off x="-11050" y="887200"/>
            <a:ext cx="9155050" cy="4256100"/>
            <a:chOff x="-11050" y="887200"/>
            <a:chExt cx="9155050" cy="4256100"/>
          </a:xfrm>
        </p:grpSpPr>
        <p:cxnSp>
          <p:nvCxnSpPr>
            <p:cNvPr id="13" name="Google Shape;60;p8">
              <a:extLst>
                <a:ext uri="{FF2B5EF4-FFF2-40B4-BE49-F238E27FC236}">
                  <a16:creationId xmlns:a16="http://schemas.microsoft.com/office/drawing/2014/main" id="{6EC07B12-2041-5762-8197-A4F8998CEE20}"/>
                </a:ext>
              </a:extLst>
            </p:cNvPr>
            <p:cNvCxnSpPr/>
            <p:nvPr/>
          </p:nvCxnSpPr>
          <p:spPr>
            <a:xfrm>
              <a:off x="-11050" y="887200"/>
              <a:ext cx="806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  <p:sp>
          <p:nvSpPr>
            <p:cNvPr id="14" name="Google Shape;61;p8">
              <a:extLst>
                <a:ext uri="{FF2B5EF4-FFF2-40B4-BE49-F238E27FC236}">
                  <a16:creationId xmlns:a16="http://schemas.microsoft.com/office/drawing/2014/main" id="{FA058126-9F78-B209-9591-8644B158967B}"/>
                </a:ext>
              </a:extLst>
            </p:cNvPr>
            <p:cNvSpPr/>
            <p:nvPr/>
          </p:nvSpPr>
          <p:spPr>
            <a:xfrm>
              <a:off x="0" y="4593700"/>
              <a:ext cx="9144000" cy="549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5" name="Google Shape;62;p8">
              <a:extLst>
                <a:ext uri="{FF2B5EF4-FFF2-40B4-BE49-F238E27FC236}">
                  <a16:creationId xmlns:a16="http://schemas.microsoft.com/office/drawing/2014/main" id="{EF27626D-7543-2E00-C403-6A9735D0D37F}"/>
                </a:ext>
              </a:extLst>
            </p:cNvPr>
            <p:cNvSpPr/>
            <p:nvPr/>
          </p:nvSpPr>
          <p:spPr>
            <a:xfrm>
              <a:off x="0" y="4593700"/>
              <a:ext cx="549600" cy="549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6" name="Google Shape;63;p8">
              <a:extLst>
                <a:ext uri="{FF2B5EF4-FFF2-40B4-BE49-F238E27FC236}">
                  <a16:creationId xmlns:a16="http://schemas.microsoft.com/office/drawing/2014/main" id="{6C544EC9-65F4-FBEB-A266-D8C3671E6841}"/>
                </a:ext>
              </a:extLst>
            </p:cNvPr>
            <p:cNvCxnSpPr/>
            <p:nvPr/>
          </p:nvCxnSpPr>
          <p:spPr>
            <a:xfrm>
              <a:off x="-11050" y="887200"/>
              <a:ext cx="552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FFA76988-F109-9F5B-3736-3996DF6849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22720" y="4409268"/>
            <a:ext cx="2438400" cy="9184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8"/>
          <p:cNvGrpSpPr/>
          <p:nvPr/>
        </p:nvGrpSpPr>
        <p:grpSpPr>
          <a:xfrm>
            <a:off x="-11050" y="887200"/>
            <a:ext cx="9155050" cy="4256100"/>
            <a:chOff x="-11050" y="887200"/>
            <a:chExt cx="9155050" cy="4256100"/>
          </a:xfrm>
        </p:grpSpPr>
        <p:cxnSp>
          <p:nvCxnSpPr>
            <p:cNvPr id="60" name="Google Shape;60;p8"/>
            <p:cNvCxnSpPr/>
            <p:nvPr/>
          </p:nvCxnSpPr>
          <p:spPr>
            <a:xfrm>
              <a:off x="-11050" y="887200"/>
              <a:ext cx="806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  <p:sp>
          <p:nvSpPr>
            <p:cNvPr id="61" name="Google Shape;61;p8"/>
            <p:cNvSpPr/>
            <p:nvPr/>
          </p:nvSpPr>
          <p:spPr>
            <a:xfrm>
              <a:off x="0" y="4593700"/>
              <a:ext cx="9144000" cy="549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2" name="Google Shape;62;p8"/>
            <p:cNvSpPr/>
            <p:nvPr/>
          </p:nvSpPr>
          <p:spPr>
            <a:xfrm>
              <a:off x="0" y="4593700"/>
              <a:ext cx="549600" cy="549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3" name="Google Shape;63;p8"/>
            <p:cNvCxnSpPr/>
            <p:nvPr/>
          </p:nvCxnSpPr>
          <p:spPr>
            <a:xfrm>
              <a:off x="-11050" y="887200"/>
              <a:ext cx="552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4" name="Google Shape;64;p8"/>
          <p:cNvSpPr/>
          <p:nvPr/>
        </p:nvSpPr>
        <p:spPr>
          <a:xfrm>
            <a:off x="8046600" y="4593700"/>
            <a:ext cx="1097400" cy="549600"/>
          </a:xfrm>
          <a:prstGeom prst="rect">
            <a:avLst/>
          </a:prstGeom>
          <a:solidFill>
            <a:srgbClr val="D4D3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title"/>
          </p:nvPr>
        </p:nvSpPr>
        <p:spPr>
          <a:xfrm>
            <a:off x="549600" y="354315"/>
            <a:ext cx="7497000" cy="54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i="0">
                <a:latin typeface="Neutra Text Alt" panose="020000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549600" y="1200150"/>
            <a:ext cx="2416500" cy="308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 b="0" i="0">
                <a:latin typeface="Neutra Text Light Alt" panose="02000000000000000000" pitchFamily="2" charset="0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>
            <a:endParaRPr dirty="0"/>
          </a:p>
        </p:txBody>
      </p:sp>
      <p:sp>
        <p:nvSpPr>
          <p:cNvPr id="67" name="Google Shape;67;p8"/>
          <p:cNvSpPr txBox="1">
            <a:spLocks noGrp="1"/>
          </p:cNvSpPr>
          <p:nvPr>
            <p:ph type="body" idx="2"/>
          </p:nvPr>
        </p:nvSpPr>
        <p:spPr>
          <a:xfrm>
            <a:off x="3089850" y="1200150"/>
            <a:ext cx="2416500" cy="308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 b="0" i="0">
                <a:latin typeface="Neutra Text Light Alt" panose="02000000000000000000" pitchFamily="2" charset="0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>
            <a:endParaRPr dirty="0"/>
          </a:p>
        </p:txBody>
      </p:sp>
      <p:sp>
        <p:nvSpPr>
          <p:cNvPr id="68" name="Google Shape;68;p8"/>
          <p:cNvSpPr txBox="1">
            <a:spLocks noGrp="1"/>
          </p:cNvSpPr>
          <p:nvPr>
            <p:ph type="body" idx="3"/>
          </p:nvPr>
        </p:nvSpPr>
        <p:spPr>
          <a:xfrm>
            <a:off x="5630099" y="1200150"/>
            <a:ext cx="2416500" cy="308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 b="0" i="0">
                <a:latin typeface="Neutra Text Light Alt" panose="02000000000000000000" pitchFamily="2" charset="0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>
            <a:endParaRPr dirty="0"/>
          </a:p>
        </p:txBody>
      </p:sp>
      <p:sp>
        <p:nvSpPr>
          <p:cNvPr id="69" name="Google Shape;69;p8"/>
          <p:cNvSpPr txBox="1">
            <a:spLocks noGrp="1"/>
          </p:cNvSpPr>
          <p:nvPr>
            <p:ph type="sldNum" idx="12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b="1" i="0">
                <a:latin typeface="Neutra Text Alt" panose="02000000000000000000" pitchFamily="2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1B62C5E8-2F41-810F-9886-998207A040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0500" y="4409268"/>
            <a:ext cx="2438400" cy="9184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"/>
          <p:cNvSpPr/>
          <p:nvPr/>
        </p:nvSpPr>
        <p:spPr>
          <a:xfrm>
            <a:off x="0" y="4593700"/>
            <a:ext cx="9144000" cy="54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7" name="Google Shape;87;p11"/>
          <p:cNvSpPr/>
          <p:nvPr/>
        </p:nvSpPr>
        <p:spPr>
          <a:xfrm>
            <a:off x="3473700" y="4593700"/>
            <a:ext cx="2196600" cy="54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sldNum" idx="12"/>
          </p:nvPr>
        </p:nvSpPr>
        <p:spPr>
          <a:xfrm>
            <a:off x="4023300" y="4593850"/>
            <a:ext cx="1097400" cy="5496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b="1" i="0">
                <a:latin typeface="Neutra Text Alt" panose="02000000000000000000" pitchFamily="2" charset="0"/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1A1F3617-B23C-C415-6E4E-2CA1CF85C1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22720" y="4409268"/>
            <a:ext cx="2438400" cy="91846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ncode Sans"/>
              <a:buNone/>
              <a:defRPr sz="18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ncode Sans"/>
              <a:buNone/>
              <a:defRPr sz="18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ncode Sans"/>
              <a:buNone/>
              <a:defRPr sz="18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ncode Sans"/>
              <a:buNone/>
              <a:defRPr sz="18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ncode Sans"/>
              <a:buNone/>
              <a:defRPr sz="18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ncode Sans"/>
              <a:buNone/>
              <a:defRPr sz="18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ncode Sans"/>
              <a:buNone/>
              <a:defRPr sz="18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ncode Sans"/>
              <a:buNone/>
              <a:defRPr sz="18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ncode Sans"/>
              <a:buNone/>
              <a:defRPr sz="18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9600" y="1200150"/>
            <a:ext cx="7497000" cy="29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Encode Sans Condensed Thin"/>
              <a:buChar char="▪"/>
              <a:defRPr sz="2400">
                <a:solidFill>
                  <a:schemeClr val="lt1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marL="914400" lvl="1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Condensed Thin"/>
              <a:buChar char="▫"/>
              <a:defRPr sz="2400">
                <a:solidFill>
                  <a:schemeClr val="lt1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marL="1371600" lvl="2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Condensed Thin"/>
              <a:buChar char="▫"/>
              <a:defRPr sz="2400">
                <a:solidFill>
                  <a:schemeClr val="lt1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marL="1828800" lvl="3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Condensed Thin"/>
              <a:buChar char="▫"/>
              <a:defRPr sz="2400">
                <a:solidFill>
                  <a:schemeClr val="lt1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marL="2286000" lvl="4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Condensed Thin"/>
              <a:buChar char="▫"/>
              <a:defRPr sz="2400">
                <a:solidFill>
                  <a:schemeClr val="lt1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marL="2743200" lvl="5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Condensed Thin"/>
              <a:buChar char="▫"/>
              <a:defRPr sz="2400">
                <a:solidFill>
                  <a:schemeClr val="lt1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6pPr>
            <a:lvl7pPr marL="3200400" lvl="6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Condensed Thin"/>
              <a:buChar char="▫"/>
              <a:defRPr sz="2400">
                <a:solidFill>
                  <a:schemeClr val="lt1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7pPr>
            <a:lvl8pPr marL="3657600" lvl="7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Condensed Thin"/>
              <a:buChar char="▫"/>
              <a:defRPr sz="2400">
                <a:solidFill>
                  <a:schemeClr val="lt1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8pPr>
            <a:lvl9pPr marL="4114800" lvl="8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Condensed Thin"/>
              <a:buChar char="▫"/>
              <a:defRPr sz="2400">
                <a:solidFill>
                  <a:schemeClr val="lt1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046650" y="4593850"/>
            <a:ext cx="1097400" cy="5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300" b="1" i="0">
                <a:solidFill>
                  <a:schemeClr val="accent4"/>
                </a:solidFill>
                <a:latin typeface="Neutra Text Alt" panose="02000000000000000000" pitchFamily="2" charset="0"/>
                <a:ea typeface="Neutra Text Alt" panose="02000000000000000000" pitchFamily="2" charset="0"/>
                <a:cs typeface="Neutra Text Alt" panose="02000000000000000000" pitchFamily="2" charset="0"/>
                <a:sym typeface="Encode Sans"/>
              </a:defRPr>
            </a:lvl1pPr>
            <a:lvl2pPr lvl="1" algn="ctr">
              <a:buNone/>
              <a:defRPr sz="1300" b="1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lvl="2" algn="ctr">
              <a:buNone/>
              <a:defRPr sz="1300" b="1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lvl="3" algn="ctr">
              <a:buNone/>
              <a:defRPr sz="1300" b="1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lvl="4" algn="ctr">
              <a:buNone/>
              <a:defRPr sz="1300" b="1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lvl="5" algn="ctr">
              <a:buNone/>
              <a:defRPr sz="1300" b="1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lvl="6" algn="ctr">
              <a:buNone/>
              <a:defRPr sz="1300" b="1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lvl="7" algn="ctr">
              <a:buNone/>
              <a:defRPr sz="1300" b="1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lvl="8" algn="ctr">
              <a:buNone/>
              <a:defRPr sz="1300" b="1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7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Neutra Text Alt" panose="02000000000000000000" pitchFamily="2" charset="0"/>
          <a:ea typeface="Neutra Text Alt" panose="02000000000000000000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Neutra Text Light Alt" panose="02000000000000000000" pitchFamily="2" charset="0"/>
          <a:ea typeface="Neutra Text Light Alt" panose="02000000000000000000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Newton_tina@sac.ed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c.edu/IEW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gil2_FRUXA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 txBox="1">
            <a:spLocks noGrp="1"/>
          </p:cNvSpPr>
          <p:nvPr>
            <p:ph type="ctrTitle"/>
          </p:nvPr>
        </p:nvSpPr>
        <p:spPr>
          <a:xfrm>
            <a:off x="656617" y="824850"/>
            <a:ext cx="7830766" cy="3493800"/>
          </a:xfr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lvl="0">
              <a:lnSpc>
                <a:spcPct val="90000"/>
              </a:lnSpc>
            </a:pPr>
            <a:r>
              <a:rPr lang="en-US" dirty="0"/>
              <a:t>INTERNATIONAL EDUCATION</a:t>
            </a:r>
            <a:br>
              <a:rPr lang="en-US" dirty="0"/>
            </a:br>
            <a:r>
              <a:rPr lang="en-US" dirty="0"/>
              <a:t>AT</a:t>
            </a:r>
            <a:br>
              <a:rPr lang="en-US" dirty="0"/>
            </a:br>
            <a:r>
              <a:rPr lang="en-US" dirty="0"/>
              <a:t>SANTA ANA COLLEGE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>
            <a:spLocks noGrp="1"/>
          </p:cNvSpPr>
          <p:nvPr>
            <p:ph type="ctrTitle"/>
          </p:nvPr>
        </p:nvSpPr>
        <p:spPr>
          <a:xfrm>
            <a:off x="1735925" y="1126150"/>
            <a:ext cx="5672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3.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Faculty Fellowships, Grants, and Awards</a:t>
            </a:r>
            <a:endParaRPr dirty="0"/>
          </a:p>
        </p:txBody>
      </p:sp>
      <p:sp>
        <p:nvSpPr>
          <p:cNvPr id="127" name="Google Shape;127;p16"/>
          <p:cNvSpPr txBox="1">
            <a:spLocks noGrp="1"/>
          </p:cNvSpPr>
          <p:nvPr>
            <p:ph type="subTitle" idx="1"/>
          </p:nvPr>
        </p:nvSpPr>
        <p:spPr>
          <a:xfrm>
            <a:off x="1735925" y="2665541"/>
            <a:ext cx="5672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Neutra Text Light Alt" panose="02000000000000000000" pitchFamily="2" charset="0"/>
              </a:rPr>
              <a:t>Faculty Development in International Education</a:t>
            </a:r>
          </a:p>
        </p:txBody>
      </p:sp>
    </p:spTree>
    <p:extLst>
      <p:ext uri="{BB962C8B-B14F-4D97-AF65-F5344CB8AC3E}">
        <p14:creationId xmlns:p14="http://schemas.microsoft.com/office/powerpoint/2010/main" val="1056480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8"/>
          <p:cNvSpPr txBox="1">
            <a:spLocks noGrp="1"/>
          </p:cNvSpPr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Faculty Development in International Education</a:t>
            </a:r>
            <a:endParaRPr dirty="0"/>
          </a:p>
        </p:txBody>
      </p:sp>
      <p:sp>
        <p:nvSpPr>
          <p:cNvPr id="145" name="Google Shape;145;p18"/>
          <p:cNvSpPr txBox="1">
            <a:spLocks noGrp="1"/>
          </p:cNvSpPr>
          <p:nvPr>
            <p:ph type="body" idx="1"/>
          </p:nvPr>
        </p:nvSpPr>
        <p:spPr>
          <a:xfrm>
            <a:off x="549600" y="910975"/>
            <a:ext cx="7497000" cy="294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-US" dirty="0"/>
              <a:t>Explore prestigious fellowships and grants which support internationalization, teaching, research, and professional development internationally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dirty="0"/>
              <a:t>Examples include Fulbright (competition is open now!), EPIC Faculty Fellowship (Stanford), and many more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dirty="0"/>
              <a:t>Please consider ISP a resource for exploring these types of opportunities – let’s talk about your goals!</a:t>
            </a:r>
            <a:endParaRPr dirty="0"/>
          </a:p>
        </p:txBody>
      </p:sp>
      <p:sp>
        <p:nvSpPr>
          <p:cNvPr id="146" name="Google Shape;146;p18"/>
          <p:cNvSpPr txBox="1">
            <a:spLocks noGrp="1"/>
          </p:cNvSpPr>
          <p:nvPr>
            <p:ph type="sldNum" idx="12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6"/>
          <p:cNvSpPr/>
          <p:nvPr/>
        </p:nvSpPr>
        <p:spPr>
          <a:xfrm>
            <a:off x="895725" y="777175"/>
            <a:ext cx="7301627" cy="3478334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4F4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6"/>
          <p:cNvSpPr txBox="1">
            <a:spLocks noGrp="1"/>
          </p:cNvSpPr>
          <p:nvPr>
            <p:ph type="title" idx="4294967295"/>
          </p:nvPr>
        </p:nvSpPr>
        <p:spPr>
          <a:xfrm>
            <a:off x="0" y="1992625"/>
            <a:ext cx="9144000" cy="54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Neutra Text Alt" panose="02000000000000000000" pitchFamily="2" charset="0"/>
              </a:rPr>
              <a:t>From Santa Ana to Anywhere…!</a:t>
            </a:r>
            <a:endParaRPr dirty="0">
              <a:latin typeface="Neutra Text Alt" panose="02000000000000000000" pitchFamily="2" charset="0"/>
            </a:endParaRPr>
          </a:p>
        </p:txBody>
      </p:sp>
      <p:cxnSp>
        <p:nvCxnSpPr>
          <p:cNvPr id="223" name="Google Shape;223;p26"/>
          <p:cNvCxnSpPr/>
          <p:nvPr/>
        </p:nvCxnSpPr>
        <p:spPr>
          <a:xfrm rot="10800000">
            <a:off x="1429767" y="1741025"/>
            <a:ext cx="0" cy="213900"/>
          </a:xfrm>
          <a:prstGeom prst="straightConnector1">
            <a:avLst/>
          </a:prstGeom>
          <a:noFill/>
          <a:ln w="19050" cap="flat" cmpd="sng">
            <a:solidFill>
              <a:srgbClr val="F55C21"/>
            </a:solidFill>
            <a:prstDash val="solid"/>
            <a:round/>
            <a:headEnd type="none" w="med" len="med"/>
            <a:tailEnd type="diamond" w="med" len="med"/>
          </a:ln>
        </p:spPr>
      </p:cxnSp>
      <p:cxnSp>
        <p:nvCxnSpPr>
          <p:cNvPr id="224" name="Google Shape;224;p26"/>
          <p:cNvCxnSpPr/>
          <p:nvPr/>
        </p:nvCxnSpPr>
        <p:spPr>
          <a:xfrm rot="10800000">
            <a:off x="3077500" y="3192175"/>
            <a:ext cx="0" cy="213900"/>
          </a:xfrm>
          <a:prstGeom prst="straightConnector1">
            <a:avLst/>
          </a:prstGeom>
          <a:noFill/>
          <a:ln w="19050" cap="flat" cmpd="sng">
            <a:solidFill>
              <a:srgbClr val="F55C21"/>
            </a:solidFill>
            <a:prstDash val="solid"/>
            <a:round/>
            <a:headEnd type="none" w="med" len="med"/>
            <a:tailEnd type="diamond" w="med" len="med"/>
          </a:ln>
        </p:spPr>
      </p:cxnSp>
      <p:cxnSp>
        <p:nvCxnSpPr>
          <p:cNvPr id="225" name="Google Shape;225;p26"/>
          <p:cNvCxnSpPr/>
          <p:nvPr/>
        </p:nvCxnSpPr>
        <p:spPr>
          <a:xfrm rot="10800000">
            <a:off x="3978275" y="1527125"/>
            <a:ext cx="0" cy="213900"/>
          </a:xfrm>
          <a:prstGeom prst="straightConnector1">
            <a:avLst/>
          </a:prstGeom>
          <a:noFill/>
          <a:ln w="19050" cap="flat" cmpd="sng">
            <a:solidFill>
              <a:srgbClr val="F55C21"/>
            </a:solidFill>
            <a:prstDash val="solid"/>
            <a:round/>
            <a:headEnd type="none" w="med" len="med"/>
            <a:tailEnd type="diamond" w="med" len="med"/>
          </a:ln>
        </p:spPr>
      </p:cxnSp>
      <p:cxnSp>
        <p:nvCxnSpPr>
          <p:cNvPr id="226" name="Google Shape;226;p26"/>
          <p:cNvCxnSpPr/>
          <p:nvPr/>
        </p:nvCxnSpPr>
        <p:spPr>
          <a:xfrm rot="10800000">
            <a:off x="6530175" y="2018300"/>
            <a:ext cx="0" cy="213900"/>
          </a:xfrm>
          <a:prstGeom prst="straightConnector1">
            <a:avLst/>
          </a:prstGeom>
          <a:noFill/>
          <a:ln w="19050" cap="flat" cmpd="sng">
            <a:solidFill>
              <a:srgbClr val="F55C21"/>
            </a:solidFill>
            <a:prstDash val="solid"/>
            <a:round/>
            <a:headEnd type="none" w="med" len="med"/>
            <a:tailEnd type="diamond" w="med" len="med"/>
          </a:ln>
        </p:spPr>
      </p:cxnSp>
      <p:cxnSp>
        <p:nvCxnSpPr>
          <p:cNvPr id="227" name="Google Shape;227;p26"/>
          <p:cNvCxnSpPr/>
          <p:nvPr/>
        </p:nvCxnSpPr>
        <p:spPr>
          <a:xfrm rot="10800000">
            <a:off x="7193350" y="3584275"/>
            <a:ext cx="0" cy="213900"/>
          </a:xfrm>
          <a:prstGeom prst="straightConnector1">
            <a:avLst/>
          </a:prstGeom>
          <a:noFill/>
          <a:ln w="19050" cap="flat" cmpd="sng">
            <a:solidFill>
              <a:srgbClr val="F55C21"/>
            </a:solidFill>
            <a:prstDash val="solid"/>
            <a:round/>
            <a:headEnd type="none" w="med" len="med"/>
            <a:tailEnd type="diamond" w="med" len="med"/>
          </a:ln>
        </p:spPr>
      </p:cxnSp>
      <p:cxnSp>
        <p:nvCxnSpPr>
          <p:cNvPr id="228" name="Google Shape;228;p26"/>
          <p:cNvCxnSpPr/>
          <p:nvPr/>
        </p:nvCxnSpPr>
        <p:spPr>
          <a:xfrm rot="10800000">
            <a:off x="4546538" y="3487225"/>
            <a:ext cx="0" cy="213900"/>
          </a:xfrm>
          <a:prstGeom prst="straightConnector1">
            <a:avLst/>
          </a:prstGeom>
          <a:noFill/>
          <a:ln w="19050" cap="flat" cmpd="sng">
            <a:solidFill>
              <a:srgbClr val="F55C21"/>
            </a:solidFill>
            <a:prstDash val="solid"/>
            <a:round/>
            <a:headEnd type="none" w="med" len="med"/>
            <a:tailEnd type="diamond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6"/>
          <p:cNvSpPr txBox="1">
            <a:spLocks noGrp="1"/>
          </p:cNvSpPr>
          <p:nvPr>
            <p:ph type="ctrTitle" idx="4294967295"/>
          </p:nvPr>
        </p:nvSpPr>
        <p:spPr>
          <a:xfrm>
            <a:off x="762000" y="440350"/>
            <a:ext cx="4373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accent1"/>
                </a:solidFill>
                <a:latin typeface="Neutra Text Alt" panose="02000000000000000000" pitchFamily="2" charset="0"/>
              </a:rPr>
              <a:t>THANKS!</a:t>
            </a:r>
            <a:endParaRPr sz="6000" dirty="0">
              <a:solidFill>
                <a:schemeClr val="accent1"/>
              </a:solidFill>
              <a:latin typeface="Neutra Text Alt" panose="02000000000000000000" pitchFamily="2" charset="0"/>
            </a:endParaRPr>
          </a:p>
        </p:txBody>
      </p:sp>
      <p:sp>
        <p:nvSpPr>
          <p:cNvPr id="365" name="Google Shape;365;p36"/>
          <p:cNvSpPr txBox="1">
            <a:spLocks noGrp="1"/>
          </p:cNvSpPr>
          <p:nvPr>
            <p:ph type="subTitle" idx="4294967295"/>
          </p:nvPr>
        </p:nvSpPr>
        <p:spPr>
          <a:xfrm>
            <a:off x="761999" y="1639975"/>
            <a:ext cx="4635193" cy="31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latin typeface="Neutra Text Light Alt" panose="02000000000000000000" pitchFamily="2" charset="0"/>
              </a:rPr>
              <a:t>Let’s explore ways to collaborate!</a:t>
            </a:r>
            <a:endParaRPr dirty="0">
              <a:solidFill>
                <a:srgbClr val="FFFFFF"/>
              </a:solidFill>
              <a:latin typeface="Neutra Text Light Alt" panose="02000000000000000000" pitchFamily="2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FFFFFF"/>
                </a:solidFill>
                <a:latin typeface="Neutra Text Light Alt" panose="02000000000000000000" pitchFamily="2" charset="0"/>
              </a:rPr>
              <a:t>You can find me at</a:t>
            </a:r>
            <a:r>
              <a:rPr lang="en" dirty="0">
                <a:latin typeface="Neutra Text Light Alt" panose="02000000000000000000" pitchFamily="2" charset="0"/>
              </a:rPr>
              <a:t>:</a:t>
            </a:r>
            <a:endParaRPr dirty="0">
              <a:latin typeface="Neutra Text Light Alt" panose="02000000000000000000" pitchFamily="2" charset="0"/>
            </a:endParaRP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rgbClr val="F55C21"/>
              </a:buClr>
              <a:buSzPts val="2400"/>
              <a:buChar char="▪"/>
            </a:pPr>
            <a:r>
              <a:rPr lang="en" dirty="0">
                <a:solidFill>
                  <a:srgbClr val="FFFFFF"/>
                </a:solidFill>
                <a:latin typeface="Neutra Text Light Alt" panose="02000000000000000000" pitchFamily="2" charset="0"/>
              </a:rPr>
              <a:t>JSC-208</a:t>
            </a:r>
            <a:endParaRPr dirty="0">
              <a:solidFill>
                <a:srgbClr val="FFFFFF"/>
              </a:solidFill>
              <a:latin typeface="Neutra Text Light Alt" panose="02000000000000000000" pitchFamily="2" charset="0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55C21"/>
              </a:buClr>
              <a:buSzPts val="2400"/>
              <a:buChar char="▪"/>
            </a:pPr>
            <a:r>
              <a:rPr lang="en-US" dirty="0">
                <a:latin typeface="Neutra Text Light Alt" panose="02000000000000000000" pitchFamily="2" charset="0"/>
                <a:hlinkClick r:id="rId3"/>
              </a:rPr>
              <a:t>N</a:t>
            </a:r>
            <a:r>
              <a:rPr lang="en" dirty="0">
                <a:latin typeface="Neutra Text Light Alt" panose="02000000000000000000" pitchFamily="2" charset="0"/>
                <a:hlinkClick r:id="rId3"/>
              </a:rPr>
              <a:t>ewton_tina@sac.edu</a:t>
            </a:r>
            <a:endParaRPr lang="en" dirty="0">
              <a:latin typeface="Neutra Text Light Alt" panose="02000000000000000000" pitchFamily="2" charset="0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55C21"/>
              </a:buClr>
              <a:buSzPts val="2400"/>
              <a:buChar char="▪"/>
            </a:pPr>
            <a:r>
              <a:rPr lang="en-US" dirty="0">
                <a:latin typeface="Neutra Text Light Alt" panose="02000000000000000000" pitchFamily="2" charset="0"/>
              </a:rPr>
              <a:t>Ext.: </a:t>
            </a:r>
            <a:r>
              <a:rPr lang="en" dirty="0">
                <a:latin typeface="Neutra Text Light Alt" panose="02000000000000000000" pitchFamily="2" charset="0"/>
              </a:rPr>
              <a:t>46028</a:t>
            </a:r>
            <a:endParaRPr dirty="0">
              <a:latin typeface="Neutra Text Light Alt" panose="02000000000000000000" pitchFamily="2" charset="0"/>
            </a:endParaRPr>
          </a:p>
        </p:txBody>
      </p:sp>
      <p:grpSp>
        <p:nvGrpSpPr>
          <p:cNvPr id="366" name="Google Shape;366;p36"/>
          <p:cNvGrpSpPr/>
          <p:nvPr/>
        </p:nvGrpSpPr>
        <p:grpSpPr>
          <a:xfrm>
            <a:off x="5397193" y="1023197"/>
            <a:ext cx="2668517" cy="2466838"/>
            <a:chOff x="5975075" y="2327500"/>
            <a:chExt cx="420100" cy="388350"/>
          </a:xfrm>
        </p:grpSpPr>
        <p:sp>
          <p:nvSpPr>
            <p:cNvPr id="367" name="Google Shape;367;p36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4F4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F4F5C"/>
                </a:solidFill>
              </a:endParaRPr>
            </a:p>
          </p:txBody>
        </p:sp>
        <p:sp>
          <p:nvSpPr>
            <p:cNvPr id="368" name="Google Shape;368;p36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4F4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F4F5C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A7C15A-C3A9-3B67-EAD2-C94FA42A54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&amp; INVITATION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CE3DB78-A263-1E79-7726-0C077F19F4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International Student Programs</a:t>
            </a:r>
          </a:p>
        </p:txBody>
      </p:sp>
    </p:spTree>
    <p:extLst>
      <p:ext uri="{BB962C8B-B14F-4D97-AF65-F5344CB8AC3E}">
        <p14:creationId xmlns:p14="http://schemas.microsoft.com/office/powerpoint/2010/main" val="1874553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"/>
          <p:cNvSpPr txBox="1">
            <a:spLocks noGrp="1"/>
          </p:cNvSpPr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Direction &amp; Vision</a:t>
            </a:r>
            <a:endParaRPr dirty="0"/>
          </a:p>
        </p:txBody>
      </p:sp>
      <p:sp>
        <p:nvSpPr>
          <p:cNvPr id="110" name="Google Shape;110;p14"/>
          <p:cNvSpPr txBox="1">
            <a:spLocks noGrp="1"/>
          </p:cNvSpPr>
          <p:nvPr>
            <p:ph type="body" idx="2"/>
          </p:nvPr>
        </p:nvSpPr>
        <p:spPr>
          <a:xfrm>
            <a:off x="4407600" y="1093359"/>
            <a:ext cx="4431600" cy="19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 dirty="0">
                <a:solidFill>
                  <a:srgbClr val="FFFFFF"/>
                </a:solidFill>
              </a:rPr>
              <a:t>IE Vision:</a:t>
            </a:r>
          </a:p>
          <a:p>
            <a:pPr marL="171450" indent="-171450">
              <a:buClr>
                <a:schemeClr val="bg1"/>
              </a:buClr>
              <a:buSzPts val="1100"/>
              <a:defRPr/>
            </a:pPr>
            <a:r>
              <a:rPr kumimoji="0" lang="en-US" sz="160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Encode Sans Condensed Thin"/>
              </a:rPr>
              <a:t>Increase international student recruitment, retention, and success at Santa Ana College</a:t>
            </a:r>
          </a:p>
          <a:p>
            <a:pPr marL="171450" indent="-171450">
              <a:buClr>
                <a:schemeClr val="bg1"/>
              </a:buClr>
              <a:buSzPts val="1100"/>
              <a:defRPr/>
            </a:pPr>
            <a:r>
              <a:rPr lang="en-US" sz="1600" dirty="0">
                <a:solidFill>
                  <a:srgbClr val="FFFFFF"/>
                </a:solidFill>
              </a:rPr>
              <a:t>Broaden opportunities for intercultural experiences and skills development for all students</a:t>
            </a:r>
          </a:p>
          <a:p>
            <a:pPr marL="171450" indent="-171450">
              <a:buClr>
                <a:schemeClr val="bg1"/>
              </a:buClr>
              <a:buSzPts val="1100"/>
              <a:defRPr/>
            </a:pPr>
            <a:r>
              <a:rPr lang="en-US" sz="1600" dirty="0">
                <a:solidFill>
                  <a:srgbClr val="FFFFFF"/>
                </a:solidFill>
              </a:rPr>
              <a:t>Increase internationalization efforts for SAC</a:t>
            </a:r>
          </a:p>
          <a:p>
            <a:pPr marL="171450" indent="-171450">
              <a:buClr>
                <a:schemeClr val="bg1"/>
              </a:buClr>
              <a:buSzPts val="1100"/>
              <a:defRPr/>
            </a:pPr>
            <a:r>
              <a:rPr lang="en-US" sz="1600" dirty="0">
                <a:solidFill>
                  <a:srgbClr val="FFFFFF"/>
                </a:solidFill>
              </a:rPr>
              <a:t>Increase international engagement with faculty with experiential and curricular collaborations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FFFFFF"/>
              </a:solidFill>
            </a:endParaRPr>
          </a:p>
        </p:txBody>
      </p:sp>
      <p:sp>
        <p:nvSpPr>
          <p:cNvPr id="111" name="Google Shape;111;p14"/>
          <p:cNvSpPr txBox="1">
            <a:spLocks noGrp="1"/>
          </p:cNvSpPr>
          <p:nvPr>
            <p:ph type="body" idx="1"/>
          </p:nvPr>
        </p:nvSpPr>
        <p:spPr>
          <a:xfrm>
            <a:off x="549600" y="1093359"/>
            <a:ext cx="3639000" cy="19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dirty="0">
                <a:solidFill>
                  <a:srgbClr val="FFFFFF"/>
                </a:solidFill>
              </a:rPr>
              <a:t>Director: Tina Newton</a:t>
            </a:r>
          </a:p>
          <a:p>
            <a:pPr marL="0" lvl="0" indent="0">
              <a:buClr>
                <a:srgbClr val="000000"/>
              </a:buClr>
              <a:buSzPts val="1100"/>
              <a:buNone/>
              <a:defRPr/>
            </a:pPr>
            <a:r>
              <a:rPr lang="en-US" sz="1200" dirty="0">
                <a:solidFill>
                  <a:srgbClr val="FFFFFF"/>
                </a:solidFill>
              </a:rPr>
              <a:t>A Senior International Officer in various types of institutions for nearly two decades, my career began in supporting education abroad and international students and scholar programs at a private, Catholic, comprehensive university. I also worked at a health sciences university where I developed clinical programs abroad and quadrupled international partnerships and exchanges. I then served a large, public university and a multinational non-profit organization supporting large internationalization efforts for a wide spectrum of students and disciplines. I’m here to support your goals in international education!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>
            <a:spLocks noGrp="1"/>
          </p:cNvSpPr>
          <p:nvPr>
            <p:ph type="ctrTitle"/>
          </p:nvPr>
        </p:nvSpPr>
        <p:spPr>
          <a:xfrm>
            <a:off x="1735925" y="1126150"/>
            <a:ext cx="5672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1.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INTERNATIONAL EDUCATION WEEK 2024</a:t>
            </a:r>
            <a:endParaRPr dirty="0"/>
          </a:p>
        </p:txBody>
      </p:sp>
      <p:sp>
        <p:nvSpPr>
          <p:cNvPr id="127" name="Google Shape;127;p16"/>
          <p:cNvSpPr txBox="1">
            <a:spLocks noGrp="1"/>
          </p:cNvSpPr>
          <p:nvPr>
            <p:ph type="subTitle" idx="1"/>
          </p:nvPr>
        </p:nvSpPr>
        <p:spPr>
          <a:xfrm>
            <a:off x="1735925" y="2665541"/>
            <a:ext cx="5672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Neutra Text Light Alt" panose="02000000000000000000" pitchFamily="2" charset="0"/>
              </a:rPr>
              <a:t>November 4-8, 2024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 txBox="1">
            <a:spLocks noGrp="1"/>
          </p:cNvSpPr>
          <p:nvPr>
            <p:ph type="ctrTitle" idx="4294967295"/>
          </p:nvPr>
        </p:nvSpPr>
        <p:spPr>
          <a:xfrm>
            <a:off x="496762" y="194165"/>
            <a:ext cx="4904175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chemeClr val="accent1"/>
                </a:solidFill>
                <a:latin typeface="Neutra Text Alt" panose="02000000000000000000" pitchFamily="2" charset="0"/>
              </a:rPr>
              <a:t>We need you!</a:t>
            </a:r>
            <a:endParaRPr sz="6000" dirty="0">
              <a:solidFill>
                <a:schemeClr val="accent1"/>
              </a:solidFill>
              <a:latin typeface="Neutra Text Alt" panose="02000000000000000000" pitchFamily="2" charset="0"/>
            </a:endParaRPr>
          </a:p>
        </p:txBody>
      </p:sp>
      <p:sp>
        <p:nvSpPr>
          <p:cNvPr id="119" name="Google Shape;119;p15"/>
          <p:cNvSpPr txBox="1">
            <a:spLocks noGrp="1"/>
          </p:cNvSpPr>
          <p:nvPr>
            <p:ph type="subTitle" idx="4294967295"/>
          </p:nvPr>
        </p:nvSpPr>
        <p:spPr>
          <a:xfrm>
            <a:off x="496762" y="1411325"/>
            <a:ext cx="4373700" cy="31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FF"/>
                </a:solidFill>
                <a:latin typeface="Neutra Text Light Alt" panose="02000000000000000000" pitchFamily="2" charset="0"/>
              </a:rPr>
              <a:t>Our inaugural IEW was recognized for its outreach, but we want 2024 to be even better with your leadership!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US" dirty="0">
              <a:solidFill>
                <a:srgbClr val="FFFFFF"/>
              </a:solidFill>
              <a:latin typeface="Neutra Text Light Alt" panose="02000000000000000000" pitchFamily="2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FF"/>
                </a:solidFill>
                <a:latin typeface="Neutra Text Light Alt" panose="02000000000000000000" pitchFamily="2" charset="0"/>
                <a:hlinkClick r:id="rId3"/>
              </a:rPr>
              <a:t>www.sac.edu/IEW</a:t>
            </a:r>
            <a:r>
              <a:rPr lang="en-US" dirty="0">
                <a:solidFill>
                  <a:srgbClr val="FFFFFF"/>
                </a:solidFill>
                <a:latin typeface="Neutra Text Light Alt" panose="02000000000000000000" pitchFamily="2" charset="0"/>
              </a:rPr>
              <a:t> </a:t>
            </a:r>
            <a:endParaRPr dirty="0">
              <a:solidFill>
                <a:srgbClr val="FFFFFF"/>
              </a:solidFill>
              <a:latin typeface="Neutra Text Light Alt" panose="02000000000000000000" pitchFamily="2" charset="0"/>
            </a:endParaRPr>
          </a:p>
        </p:txBody>
      </p:sp>
      <p:pic>
        <p:nvPicPr>
          <p:cNvPr id="120" name="Google Shape;120;p1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5181600" y="1411325"/>
            <a:ext cx="3798277" cy="2986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91277-CC4E-49E9-B34F-8B47BDF0F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Ways to support IEW 2024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C6C1F1-E8CF-4EF7-911A-61B21E8CE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9969" y="1200150"/>
            <a:ext cx="2626131" cy="3080700"/>
          </a:xfrm>
        </p:spPr>
        <p:txBody>
          <a:bodyPr/>
          <a:lstStyle/>
          <a:p>
            <a:r>
              <a:rPr lang="en-US" dirty="0"/>
              <a:t>Join the IEW team! Help guide the vision for IEW at SAC! We will meet monthly and as needed until the event. </a:t>
            </a:r>
          </a:p>
          <a:p>
            <a:r>
              <a:rPr lang="en-US" dirty="0"/>
              <a:t>If interested, contact me for details.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613BA7-B82E-4C44-8704-FE2CB171C1B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089850" y="1200150"/>
            <a:ext cx="2853750" cy="3080700"/>
          </a:xfrm>
        </p:spPr>
        <p:txBody>
          <a:bodyPr/>
          <a:lstStyle/>
          <a:p>
            <a:r>
              <a:rPr lang="en-US" dirty="0"/>
              <a:t>Present / demonstrate / lecture / lead an event or panel during IEW! Highlight your division, your students, global trends, and insights while building global awareness </a:t>
            </a:r>
            <a:r>
              <a:rPr lang="en-US"/>
              <a:t>on campus!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62898D-FFC8-4BD5-A7A6-AC7DD77FB2E8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6177900" y="1200150"/>
            <a:ext cx="2416500" cy="3080700"/>
          </a:xfrm>
        </p:spPr>
        <p:txBody>
          <a:bodyPr/>
          <a:lstStyle/>
          <a:p>
            <a:r>
              <a:rPr lang="en-US" dirty="0"/>
              <a:t>Encourage your students to attend events during IEW! Allow for assignments, extra credit, or other opportunities to join in IEW in the Fall semester.</a:t>
            </a:r>
          </a:p>
        </p:txBody>
      </p:sp>
    </p:spTree>
    <p:extLst>
      <p:ext uri="{BB962C8B-B14F-4D97-AF65-F5344CB8AC3E}">
        <p14:creationId xmlns:p14="http://schemas.microsoft.com/office/powerpoint/2010/main" val="3311155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>
            <a:spLocks noGrp="1"/>
          </p:cNvSpPr>
          <p:nvPr>
            <p:ph type="ctrTitle"/>
          </p:nvPr>
        </p:nvSpPr>
        <p:spPr>
          <a:xfrm>
            <a:off x="1735925" y="1126150"/>
            <a:ext cx="5672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2.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GLE 360 Virtual Study Abroad Resource</a:t>
            </a:r>
            <a:endParaRPr dirty="0"/>
          </a:p>
        </p:txBody>
      </p:sp>
      <p:sp>
        <p:nvSpPr>
          <p:cNvPr id="127" name="Google Shape;127;p16"/>
          <p:cNvSpPr txBox="1">
            <a:spLocks noGrp="1"/>
          </p:cNvSpPr>
          <p:nvPr>
            <p:ph type="subTitle" idx="1"/>
          </p:nvPr>
        </p:nvSpPr>
        <p:spPr>
          <a:xfrm>
            <a:off x="1735925" y="2665541"/>
            <a:ext cx="5672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Neutra Text Light Alt" panose="02000000000000000000" pitchFamily="2" charset="0"/>
              </a:rPr>
              <a:t>Available now!</a:t>
            </a:r>
          </a:p>
        </p:txBody>
      </p:sp>
    </p:spTree>
    <p:extLst>
      <p:ext uri="{BB962C8B-B14F-4D97-AF65-F5344CB8AC3E}">
        <p14:creationId xmlns:p14="http://schemas.microsoft.com/office/powerpoint/2010/main" val="3844447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B5221-75B6-48FE-BEB7-E049CE372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Zero-cost course materials accessible to all faculty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56407-1117-4FCB-A19D-12FE9D513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600" y="1200150"/>
            <a:ext cx="8289600" cy="2946300"/>
          </a:xfrm>
        </p:spPr>
        <p:txBody>
          <a:bodyPr/>
          <a:lstStyle/>
          <a:p>
            <a:r>
              <a:rPr lang="en-US" dirty="0"/>
              <a:t>ISP has partnered with the Study Abroad Association to offer 360 GLE access to all SAC faculty</a:t>
            </a:r>
          </a:p>
          <a:p>
            <a:r>
              <a:rPr lang="en-US" dirty="0"/>
              <a:t>Explore modules and materials for your subject area </a:t>
            </a:r>
          </a:p>
          <a:p>
            <a:r>
              <a:rPr lang="en-US" dirty="0"/>
              <a:t>Faculty workshops can be arranged to maximize this resource and to develop innovative uses for the material</a:t>
            </a:r>
          </a:p>
          <a:p>
            <a:r>
              <a:rPr lang="en-US" dirty="0"/>
              <a:t>Overview: </a:t>
            </a:r>
            <a:r>
              <a:rPr lang="en-US" dirty="0">
                <a:hlinkClick r:id="rId2"/>
              </a:rPr>
              <a:t>https://www.youtube.com/watch?v=xgil2_FRUXA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9542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5"/>
          <p:cNvSpPr txBox="1">
            <a:spLocks noGrp="1"/>
          </p:cNvSpPr>
          <p:nvPr>
            <p:ph type="body" idx="4294967295"/>
          </p:nvPr>
        </p:nvSpPr>
        <p:spPr>
          <a:xfrm>
            <a:off x="5696525" y="0"/>
            <a:ext cx="3125400" cy="459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dirty="0">
                <a:latin typeface="Neutra Text Alt" panose="02000000000000000000" pitchFamily="2" charset="0"/>
                <a:ea typeface="Encode Sans"/>
                <a:cs typeface="Encode Sans"/>
                <a:sym typeface="Encode Sans"/>
              </a:rPr>
              <a:t>360 </a:t>
            </a:r>
            <a:r>
              <a:rPr lang="en-US" sz="1800" b="1" dirty="0">
                <a:latin typeface="Neutra Text Alt" panose="02000000000000000000" pitchFamily="2" charset="0"/>
                <a:ea typeface="Encode Sans"/>
                <a:cs typeface="Encode Sans"/>
                <a:sym typeface="Encode Sans"/>
              </a:rPr>
              <a:t>GLE</a:t>
            </a:r>
            <a:r>
              <a:rPr lang="en" sz="1800" b="1" dirty="0">
                <a:latin typeface="Neutra Text Alt" panose="02000000000000000000" pitchFamily="2" charset="0"/>
                <a:ea typeface="Encode Sans"/>
                <a:cs typeface="Encode Sans"/>
                <a:sym typeface="Encode Sans"/>
              </a:rPr>
              <a:t>: </a:t>
            </a:r>
            <a:r>
              <a:rPr lang="en-US" sz="1800" b="1" dirty="0">
                <a:latin typeface="Neutra Text Alt" panose="02000000000000000000" pitchFamily="2" charset="0"/>
                <a:ea typeface="Encode Sans"/>
                <a:cs typeface="Encode Sans"/>
                <a:sym typeface="Encode Sans"/>
              </a:rPr>
              <a:t>Study</a:t>
            </a:r>
            <a:r>
              <a:rPr lang="en" sz="1800" b="1" dirty="0">
                <a:latin typeface="Neutra Text Alt" panose="02000000000000000000" pitchFamily="2" charset="0"/>
                <a:ea typeface="Encode Sans"/>
                <a:cs typeface="Encode Sans"/>
                <a:sym typeface="Encode Sans"/>
              </a:rPr>
              <a:t> Abroad Association</a:t>
            </a:r>
            <a:endParaRPr sz="1800" b="1" dirty="0">
              <a:latin typeface="Neutra Text Alt" panose="02000000000000000000" pitchFamily="2" charset="0"/>
              <a:ea typeface="Encode Sans"/>
              <a:cs typeface="Encode Sans"/>
              <a:sym typeface="Encode Sa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>
                <a:latin typeface="Neutra Text Light Alt" panose="02000000000000000000" pitchFamily="2" charset="0"/>
              </a:rPr>
              <a:t>Log in to check out ways to internationalize your course / materials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>
                <a:latin typeface="Neutra Text Light Alt" panose="02000000000000000000" pitchFamily="2" charset="0"/>
              </a:rPr>
              <a:t>(which will integrate with online course platform)</a:t>
            </a:r>
            <a:endParaRPr sz="2400" dirty="0">
              <a:latin typeface="Neutra Text Light Alt" panose="02000000000000000000" pitchFamily="2" charset="0"/>
            </a:endParaRPr>
          </a:p>
        </p:txBody>
      </p:sp>
      <p:grpSp>
        <p:nvGrpSpPr>
          <p:cNvPr id="353" name="Google Shape;353;p35"/>
          <p:cNvGrpSpPr/>
          <p:nvPr/>
        </p:nvGrpSpPr>
        <p:grpSpPr>
          <a:xfrm>
            <a:off x="164124" y="556800"/>
            <a:ext cx="5086656" cy="3345553"/>
            <a:chOff x="1177450" y="241631"/>
            <a:chExt cx="6173152" cy="3616776"/>
          </a:xfrm>
        </p:grpSpPr>
        <p:sp>
          <p:nvSpPr>
            <p:cNvPr id="354" name="Google Shape;354;p35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35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35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35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58" name="Google Shape;358;p35"/>
          <p:cNvPicPr preferRelativeResize="0"/>
          <p:nvPr/>
        </p:nvPicPr>
        <p:blipFill rotWithShape="1">
          <a:blip r:embed="rId3">
            <a:alphaModFix/>
          </a:blip>
          <a:srcRect b="6620"/>
          <a:stretch/>
        </p:blipFill>
        <p:spPr>
          <a:xfrm>
            <a:off x="1215750" y="1387850"/>
            <a:ext cx="3530550" cy="224267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DFBF7D-0FF6-4D59-90B1-9F160AF7EEB2}"/>
              </a:ext>
            </a:extLst>
          </p:cNvPr>
          <p:cNvSpPr txBox="1"/>
          <p:nvPr/>
        </p:nvSpPr>
        <p:spPr>
          <a:xfrm>
            <a:off x="72839" y="4224569"/>
            <a:ext cx="7438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https://360discovered.studyabroadassociation.com/360discover/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12080C-2EAF-4030-A68F-A770E1EDCB52}"/>
              </a:ext>
            </a:extLst>
          </p:cNvPr>
          <p:cNvPicPr/>
          <p:nvPr/>
        </p:nvPicPr>
        <p:blipFill rotWithShape="1">
          <a:blip r:embed="rId4"/>
          <a:srcRect l="14423" t="9116" r="13141" b="13961"/>
          <a:stretch/>
        </p:blipFill>
        <p:spPr bwMode="auto">
          <a:xfrm>
            <a:off x="691662" y="797169"/>
            <a:ext cx="4054639" cy="28053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ertes template">
  <a:themeElements>
    <a:clrScheme name="Custom 6">
      <a:dk1>
        <a:srgbClr val="000000"/>
      </a:dk1>
      <a:lt1>
        <a:srgbClr val="FFFFFF"/>
      </a:lt1>
      <a:dk2>
        <a:srgbClr val="696974"/>
      </a:dk2>
      <a:lt2>
        <a:srgbClr val="F3F3F3"/>
      </a:lt2>
      <a:accent1>
        <a:srgbClr val="F63536"/>
      </a:accent1>
      <a:accent2>
        <a:srgbClr val="BC0000"/>
      </a:accent2>
      <a:accent3>
        <a:srgbClr val="660003"/>
      </a:accent3>
      <a:accent4>
        <a:srgbClr val="27272D"/>
      </a:accent4>
      <a:accent5>
        <a:srgbClr val="4F4F5C"/>
      </a:accent5>
      <a:accent6>
        <a:srgbClr val="D4D3D9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08A9741AC48E46AEE4941DE1E12C0F" ma:contentTypeVersion="2" ma:contentTypeDescription="Create a new document." ma:contentTypeScope="" ma:versionID="64770a9ad993aec554518785b51db2e6">
  <xsd:schema xmlns:xsd="http://www.w3.org/2001/XMLSchema" xmlns:xs="http://www.w3.org/2001/XMLSchema" xmlns:p="http://schemas.microsoft.com/office/2006/metadata/properties" xmlns:ns1="http://schemas.microsoft.com/sharepoint/v3" xmlns:ns2="431189f8-a51b-453f-9f0c-3a0b3b65b12f" xmlns:ns3="6f609ce8-7218-4c60-b337-266ea7b1fd45" targetNamespace="http://schemas.microsoft.com/office/2006/metadata/properties" ma:root="true" ma:fieldsID="1dd063ee8e164e8fcdf0fbf71a193719" ns1:_="" ns2:_="" ns3:_="">
    <xsd:import namespace="http://schemas.microsoft.com/sharepoint/v3"/>
    <xsd:import namespace="431189f8-a51b-453f-9f0c-3a0b3b65b12f"/>
    <xsd:import namespace="6f609ce8-7218-4c60-b337-266ea7b1fd4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1189f8-a51b-453f-9f0c-3a0b3b65b12f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609ce8-7218-4c60-b337-266ea7b1fd4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431189f8-a51b-453f-9f0c-3a0b3b65b12f">HNYXMCCMVK3K-464-922</_dlc_DocId>
    <_dlc_DocIdUrl xmlns="431189f8-a51b-453f-9f0c-3a0b3b65b12f">
      <Url>https://www.sac.edu/President/AcademicSenate/_layouts/15/DocIdRedir.aspx?ID=HNYXMCCMVK3K-464-922</Url>
      <Description>HNYXMCCMVK3K-464-922</Description>
    </_dlc_DocIdUrl>
  </documentManagement>
</p:properties>
</file>

<file path=customXml/itemProps1.xml><?xml version="1.0" encoding="utf-8"?>
<ds:datastoreItem xmlns:ds="http://schemas.openxmlformats.org/officeDocument/2006/customXml" ds:itemID="{61264B82-202D-4CB3-ABC7-D2B5239FB9E9}"/>
</file>

<file path=customXml/itemProps2.xml><?xml version="1.0" encoding="utf-8"?>
<ds:datastoreItem xmlns:ds="http://schemas.openxmlformats.org/officeDocument/2006/customXml" ds:itemID="{B9875620-8FA4-457A-9EB1-E6DA87F09816}"/>
</file>

<file path=customXml/itemProps3.xml><?xml version="1.0" encoding="utf-8"?>
<ds:datastoreItem xmlns:ds="http://schemas.openxmlformats.org/officeDocument/2006/customXml" ds:itemID="{188DF061-7E88-400C-B4D6-B6E49E64AA15}"/>
</file>

<file path=customXml/itemProps4.xml><?xml version="1.0" encoding="utf-8"?>
<ds:datastoreItem xmlns:ds="http://schemas.openxmlformats.org/officeDocument/2006/customXml" ds:itemID="{CD3F6440-8E4A-44C6-BBB7-F7A6D555924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</TotalTime>
  <Words>516</Words>
  <Application>Microsoft Office PowerPoint</Application>
  <PresentationFormat>On-screen Show (16:9)</PresentationFormat>
  <Paragraphs>50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Neutra Text Alt</vt:lpstr>
      <vt:lpstr>Neutra Text Light Alt</vt:lpstr>
      <vt:lpstr>Calibri</vt:lpstr>
      <vt:lpstr>Arial</vt:lpstr>
      <vt:lpstr>Encode Sans</vt:lpstr>
      <vt:lpstr>Encode Sans Condensed Thin</vt:lpstr>
      <vt:lpstr>Laertes template</vt:lpstr>
      <vt:lpstr>INTERNATIONAL EDUCATION AT SANTA ANA COLLEGE</vt:lpstr>
      <vt:lpstr>INTRODUCTION &amp; INVITATION</vt:lpstr>
      <vt:lpstr>Direction &amp; Vision</vt:lpstr>
      <vt:lpstr>1. INTERNATIONAL EDUCATION WEEK 2024</vt:lpstr>
      <vt:lpstr>We need you!</vt:lpstr>
      <vt:lpstr>Ways to support IEW 2024</vt:lpstr>
      <vt:lpstr>2. GLE 360 Virtual Study Abroad Resource</vt:lpstr>
      <vt:lpstr>Zero-cost course materials accessible to all faculty</vt:lpstr>
      <vt:lpstr>PowerPoint Presentation</vt:lpstr>
      <vt:lpstr>3. Faculty Fellowships, Grants, and Awards</vt:lpstr>
      <vt:lpstr>Faculty Development in International Education</vt:lpstr>
      <vt:lpstr>From Santa Ana to Anywhere…!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SANTA ANA COLLEGE</dc:title>
  <dc:creator>Newton, Tina</dc:creator>
  <cp:lastModifiedBy>Tina J. Newton</cp:lastModifiedBy>
  <cp:revision>31</cp:revision>
  <dcterms:modified xsi:type="dcterms:W3CDTF">2024-04-23T21:37:06Z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0x010100D708A9741AC48E46AEE4941DE1E12C0F</vt:lpwstr>
  </property>
  <property fmtid="{D5CDD505-2E9C-101B-9397-08002B2CF9AE}" pid="3" name="_dlc_DocIdItemGuid">
    <vt:lpwstr>59c4cb45-0a05-4106-a3a5-3dad0223132c</vt:lpwstr>
  </property>
</Properties>
</file>